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8BA5AFE-B2CE-42C1-8428-A7B9ABD2E50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82" d="100"/>
          <a:sy n="82" d="100"/>
        </p:scale>
        <p:origin x="-7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410F1-6F9A-42DD-9BDD-14ABFABEF571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9C5BA-0F8C-4D4A-92FD-248F4D915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r>
              <a:rPr lang="ru-RU" baseline="0" dirty="0" smtClean="0"/>
              <a:t> есть во всех городах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7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том числе и в богатых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8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Инвестиционная</a:t>
            </a:r>
            <a:r>
              <a:rPr lang="ru-RU" baseline="0" dirty="0" smtClean="0"/>
              <a:t> пауза 90-начала 2000 догнала ЖКХ. Текущими темпами ремонта фонды обновятся за 100 лет. При нормативе 25 лет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2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 бессилия граждане обращаются к президенту. В</a:t>
            </a:r>
            <a:r>
              <a:rPr lang="ru-RU" baseline="0" dirty="0" smtClean="0"/>
              <a:t> Ижевск приехали спецы из соседних регионов. Что будет когда накроет и соседние регионы?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83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chemeClr val="dk1"/>
                </a:solidFill>
                <a:latin typeface="+mn-lt"/>
              </a:rPr>
              <a:t>Объемы работ по замене труб снизились в полтора раза по сравнению с 2005/06 гг. (4 тыс. км. в 2014 против 6 тыс. км. в 2005)</a:t>
            </a:r>
            <a:endParaRPr lang="ru-RU" dirty="0" smtClean="0">
              <a:latin typeface="+mn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804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34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9C5BA-0F8C-4D4A-92FD-248F4D91546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3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531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48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7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1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9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9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0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07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5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3A83B-86C2-442D-A253-FA52098BC273}" type="datetimeFigureOut">
              <a:rPr lang="ru-RU" smtClean="0"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5647C-24FB-4414-A7D1-0A41FE186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93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8" y="21328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Текущее состояние систем теплоснабжения в стране: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4293096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Инерционный путь, ведущий к деградации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661247"/>
            <a:ext cx="9143999" cy="119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32325" y="5797958"/>
            <a:ext cx="20793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17 </a:t>
            </a:r>
            <a:r>
              <a:rPr lang="ru-RU" dirty="0" smtClean="0">
                <a:solidFill>
                  <a:schemeClr val="bg1"/>
                </a:solidFill>
              </a:rPr>
              <a:t>марта 2016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«Президент отель»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55292"/>
            <a:ext cx="9143999" cy="79208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Прошедшей зимой российские города столкнулись с бедствиями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44823"/>
            <a:ext cx="8864352" cy="4176465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Тверь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январе произошли две крупные аварии на </a:t>
            </a:r>
            <a:r>
              <a:rPr lang="ru-RU" dirty="0" smtClean="0">
                <a:solidFill>
                  <a:schemeClr val="tx2"/>
                </a:solidFill>
              </a:rPr>
              <a:t>теплосетях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ru-RU" dirty="0" smtClean="0">
                <a:solidFill>
                  <a:schemeClr val="tx2"/>
                </a:solidFill>
              </a:rPr>
              <a:t>2 </a:t>
            </a:r>
            <a:r>
              <a:rPr lang="ru-RU" dirty="0">
                <a:solidFill>
                  <a:schemeClr val="tx2"/>
                </a:solidFill>
              </a:rPr>
              <a:t>января без теплоснабжения остались 60 домов. В зону отключения попали 10 тысяч </a:t>
            </a:r>
            <a:r>
              <a:rPr lang="ru-RU" dirty="0" smtClean="0">
                <a:solidFill>
                  <a:schemeClr val="tx2"/>
                </a:solidFill>
              </a:rPr>
              <a:t>жителей</a:t>
            </a:r>
            <a:r>
              <a:rPr lang="ru-RU" dirty="0">
                <a:solidFill>
                  <a:schemeClr val="tx2"/>
                </a:solidFill>
              </a:rPr>
              <a:t>;</a:t>
            </a:r>
            <a:r>
              <a:rPr lang="ru-RU" dirty="0" smtClean="0">
                <a:solidFill>
                  <a:schemeClr val="tx2"/>
                </a:solidFill>
              </a:rPr>
              <a:t> а </a:t>
            </a:r>
            <a:r>
              <a:rPr lang="ru-RU" dirty="0">
                <a:solidFill>
                  <a:schemeClr val="tx2"/>
                </a:solidFill>
              </a:rPr>
              <a:t>13 января без тепла и горячей воды в городе остались 19 тысяч человек.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Иваново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В </a:t>
            </a:r>
            <a:r>
              <a:rPr lang="ru-RU" dirty="0">
                <a:solidFill>
                  <a:schemeClr val="tx2"/>
                </a:solidFill>
              </a:rPr>
              <a:t>январе </a:t>
            </a:r>
            <a:r>
              <a:rPr lang="ru-RU" dirty="0" smtClean="0">
                <a:solidFill>
                  <a:schemeClr val="tx2"/>
                </a:solidFill>
              </a:rPr>
              <a:t>из-за аварии зону отключения попали </a:t>
            </a:r>
            <a:r>
              <a:rPr lang="ru-RU" dirty="0">
                <a:solidFill>
                  <a:schemeClr val="tx2"/>
                </a:solidFill>
              </a:rPr>
              <a:t>163 жилых дома различной этажности с общим населением 12 тыс. 300 человек, в том числе 4 тыс. 250 детей, а также 10 социальных объектов. Причина аварии - прорыв трубопровода, </a:t>
            </a:r>
            <a:r>
              <a:rPr lang="ru-RU" dirty="0" smtClean="0">
                <a:solidFill>
                  <a:schemeClr val="tx2"/>
                </a:solidFill>
              </a:rPr>
              <a:t>расположенного </a:t>
            </a:r>
            <a:r>
              <a:rPr lang="ru-RU" dirty="0">
                <a:solidFill>
                  <a:schemeClr val="tx2"/>
                </a:solidFill>
              </a:rPr>
              <a:t>на глубине 2,5 </a:t>
            </a:r>
            <a:r>
              <a:rPr lang="ru-RU" dirty="0" smtClean="0">
                <a:solidFill>
                  <a:schemeClr val="tx2"/>
                </a:solidFill>
              </a:rPr>
              <a:t>метра, </a:t>
            </a:r>
            <a:r>
              <a:rPr lang="ru-RU" dirty="0">
                <a:solidFill>
                  <a:schemeClr val="tx2"/>
                </a:solidFill>
              </a:rPr>
              <a:t>вследствие естественного износа.</a:t>
            </a:r>
          </a:p>
          <a:p>
            <a:pPr algn="just"/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r>
              <a:rPr lang="ru-RU" b="1" dirty="0">
                <a:solidFill>
                  <a:schemeClr val="tx2"/>
                </a:solidFill>
              </a:rPr>
              <a:t>Нижний </a:t>
            </a:r>
            <a:r>
              <a:rPr lang="ru-RU" b="1" dirty="0" smtClean="0">
                <a:solidFill>
                  <a:schemeClr val="tx2"/>
                </a:solidFill>
              </a:rPr>
              <a:t>Новгород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  <a:p>
            <a:pPr algn="just"/>
            <a:r>
              <a:rPr lang="ru-RU" dirty="0" smtClean="0">
                <a:solidFill>
                  <a:schemeClr val="tx2"/>
                </a:solidFill>
              </a:rPr>
              <a:t>Ветхие </a:t>
            </a:r>
            <a:r>
              <a:rPr lang="ru-RU" dirty="0">
                <a:solidFill>
                  <a:schemeClr val="tx2"/>
                </a:solidFill>
              </a:rPr>
              <a:t>теплосети стали причиной аварии в январе, которая лишила </a:t>
            </a:r>
            <a:r>
              <a:rPr lang="ru-RU" dirty="0" smtClean="0">
                <a:solidFill>
                  <a:schemeClr val="tx2"/>
                </a:solidFill>
              </a:rPr>
              <a:t>теплоснабжения </a:t>
            </a:r>
            <a:r>
              <a:rPr lang="ru-RU" dirty="0">
                <a:solidFill>
                  <a:schemeClr val="tx2"/>
                </a:solidFill>
              </a:rPr>
              <a:t>3,7 тыс. </a:t>
            </a:r>
            <a:r>
              <a:rPr lang="ru-RU" dirty="0" smtClean="0">
                <a:solidFill>
                  <a:schemeClr val="tx2"/>
                </a:solidFill>
              </a:rPr>
              <a:t>жителей. </a:t>
            </a:r>
            <a:r>
              <a:rPr lang="ru-RU" dirty="0">
                <a:solidFill>
                  <a:schemeClr val="tx2"/>
                </a:solidFill>
              </a:rPr>
              <a:t>Произошло повреждение трубопровода тепловой сети диаметром 125 мм. В результате было понижено давление теплоносителя в 28 жилых домах, в которых проживают 3,7 тыс. человек.</a:t>
            </a:r>
          </a:p>
          <a:p>
            <a:r>
              <a:rPr lang="ru-RU" dirty="0">
                <a:solidFill>
                  <a:schemeClr val="tx2"/>
                </a:solidFill>
              </a:rPr>
              <a:t> 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9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55292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Санкт-Петербург</a:t>
            </a:r>
            <a:r>
              <a:rPr lang="ru-RU" sz="2500" b="1" dirty="0">
                <a:solidFill>
                  <a:schemeClr val="tx2"/>
                </a:solidFill>
              </a:rPr>
              <a:t> </a:t>
            </a:r>
            <a:r>
              <a:rPr lang="ru-RU" sz="2500" b="1" dirty="0" smtClean="0">
                <a:solidFill>
                  <a:schemeClr val="tx2"/>
                </a:solidFill>
              </a:rPr>
              <a:t>– </a:t>
            </a:r>
            <a:r>
              <a:rPr lang="ru-RU" sz="2500" b="1" dirty="0">
                <a:solidFill>
                  <a:schemeClr val="tx2"/>
                </a:solidFill>
              </a:rPr>
              <a:t>на особом контроле в Минстрое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265" y="1772815"/>
            <a:ext cx="4320481" cy="430291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За год на тепловых сетях Петербурга происходит порядка 5 тыс. сбоев.</a:t>
            </a:r>
            <a:endParaRPr lang="ru-RU" sz="1500" b="1" dirty="0">
              <a:solidFill>
                <a:schemeClr val="tx2"/>
              </a:solidFill>
            </a:endParaRPr>
          </a:p>
          <a:p>
            <a:endParaRPr lang="ru-RU" sz="1500" b="1" dirty="0" smtClean="0">
              <a:solidFill>
                <a:schemeClr val="tx2"/>
              </a:solidFill>
            </a:endParaRPr>
          </a:p>
          <a:p>
            <a:pPr algn="just"/>
            <a:r>
              <a:rPr lang="ru-RU" sz="1500" dirty="0">
                <a:solidFill>
                  <a:schemeClr val="tx2"/>
                </a:solidFill>
              </a:rPr>
              <a:t>В</a:t>
            </a:r>
            <a:r>
              <a:rPr lang="ru-RU" sz="1500" dirty="0" smtClean="0">
                <a:solidFill>
                  <a:schemeClr val="tx2"/>
                </a:solidFill>
              </a:rPr>
              <a:t> результате </a:t>
            </a:r>
            <a:r>
              <a:rPr lang="ru-RU" sz="1500" dirty="0">
                <a:solidFill>
                  <a:schemeClr val="tx2"/>
                </a:solidFill>
              </a:rPr>
              <a:t>одной из аварий в зону ограниченного теплоснабжения попали 673 здания, из которых 500 жилых домов и 9 лечебных учреждений, в том числе родильный дом и детская больница. </a:t>
            </a:r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На восстановление системы теплоснабжения Санкт-Петербурга требуется не менее 60 млрд руб.</a:t>
            </a: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2"/>
                </a:solidFill>
              </a:rPr>
              <a:t>Законодательное собрание Петербурга приняло решение обратиться к президенту РФ с просьбой вмешаться в разрешение ситуации, сложившейся в </a:t>
            </a:r>
            <a:r>
              <a:rPr lang="ru-RU" sz="1600" dirty="0" err="1" smtClean="0">
                <a:solidFill>
                  <a:schemeClr val="tx2"/>
                </a:solidFill>
              </a:rPr>
              <a:t>теплосетевом</a:t>
            </a:r>
            <a:r>
              <a:rPr lang="ru-RU" sz="1600" dirty="0" smtClean="0">
                <a:solidFill>
                  <a:schemeClr val="tx2"/>
                </a:solidFill>
              </a:rPr>
              <a:t> хозяйстве.</a:t>
            </a:r>
            <a:endParaRPr lang="ru-RU" sz="1500" dirty="0">
              <a:solidFill>
                <a:schemeClr val="tx2"/>
              </a:solidFill>
            </a:endParaRP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8" name="Рисунок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2502189"/>
            <a:ext cx="4399859" cy="341195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609520" y="5914147"/>
            <a:ext cx="24216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tx2"/>
                </a:solidFill>
              </a:rPr>
              <a:t>Источник: </a:t>
            </a:r>
            <a:r>
              <a:rPr lang="en-US" sz="1500" dirty="0" smtClean="0">
                <a:solidFill>
                  <a:schemeClr val="tx2"/>
                </a:solidFill>
              </a:rPr>
              <a:t>http://neva.today</a:t>
            </a:r>
            <a:endParaRPr lang="ru-RU" sz="15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9941" y="1671192"/>
            <a:ext cx="467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>Аварии  на теплотрассах Петербурга, попавшие в СМИ</a:t>
            </a: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55292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Смоленск – </a:t>
            </a:r>
            <a:r>
              <a:rPr lang="ru-RU" sz="2500" b="1" dirty="0">
                <a:solidFill>
                  <a:schemeClr val="tx2"/>
                </a:solidFill>
              </a:rPr>
              <a:t>на особом контроле в Минстрое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67475"/>
            <a:ext cx="3816424" cy="3519100"/>
          </a:xfrm>
        </p:spPr>
        <p:txBody>
          <a:bodyPr>
            <a:normAutofit/>
          </a:bodyPr>
          <a:lstStyle/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Ситуация в Смоленске критичная. </a:t>
            </a:r>
            <a:r>
              <a:rPr lang="ru-RU" sz="1500" dirty="0">
                <a:solidFill>
                  <a:schemeClr val="tx2"/>
                </a:solidFill>
              </a:rPr>
              <a:t> </a:t>
            </a:r>
            <a:r>
              <a:rPr lang="ru-RU" sz="1500" dirty="0" smtClean="0">
                <a:solidFill>
                  <a:schemeClr val="tx2"/>
                </a:solidFill>
              </a:rPr>
              <a:t>Крупные аварии случаются еженедельно. При этом их количество будет возрастать.</a:t>
            </a: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В результате аварий на магистралях в Смоленске без тепла то и дело остаются по несколько микрорайонов. </a:t>
            </a:r>
          </a:p>
          <a:p>
            <a:pPr marL="285750" indent="-285750" algn="just">
              <a:buFontTx/>
              <a:buChar char="-"/>
            </a:pPr>
            <a:endParaRPr lang="ru-RU" sz="1500" dirty="0">
              <a:solidFill>
                <a:schemeClr val="tx2"/>
              </a:solidFill>
            </a:endParaRPr>
          </a:p>
          <a:p>
            <a:pPr algn="just"/>
            <a:r>
              <a:rPr lang="ru-RU" sz="1500" dirty="0">
                <a:solidFill>
                  <a:schemeClr val="tx2"/>
                </a:solidFill>
                <a:latin typeface="+mj-lt"/>
              </a:rPr>
              <a:t>У</a:t>
            </a:r>
            <a:r>
              <a:rPr lang="ru-RU" sz="1500" dirty="0" smtClean="0">
                <a:solidFill>
                  <a:schemeClr val="tx2"/>
                </a:solidFill>
                <a:effectLst/>
                <a:latin typeface="+mj-lt"/>
              </a:rPr>
              <a:t>ровень износа тепловых сетей города Смоленска составляет порядка 70% при общей протяженности 149,4 км в однотрубном исчислении. Ремонтная программа лета 2015 года подразумевала замену всего 1,5 км труб</a:t>
            </a:r>
            <a:r>
              <a:rPr lang="ru-RU" sz="1500" b="1" dirty="0" smtClean="0">
                <a:effectLst/>
              </a:rPr>
              <a:t>.</a:t>
            </a:r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4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43263"/>
            <a:ext cx="571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61414" y="5805265"/>
            <a:ext cx="22216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500" dirty="0" smtClean="0">
                <a:solidFill>
                  <a:schemeClr val="tx2"/>
                </a:solidFill>
              </a:rPr>
              <a:t>Источник: ПАО «</a:t>
            </a:r>
            <a:r>
              <a:rPr lang="ru-RU" sz="1500" dirty="0" err="1" smtClean="0">
                <a:solidFill>
                  <a:schemeClr val="tx2"/>
                </a:solidFill>
              </a:rPr>
              <a:t>Квадра</a:t>
            </a:r>
            <a:r>
              <a:rPr lang="ru-RU" sz="1500" dirty="0" smtClean="0">
                <a:solidFill>
                  <a:schemeClr val="tx2"/>
                </a:solidFill>
              </a:rPr>
              <a:t>»</a:t>
            </a:r>
            <a:endParaRPr lang="ru-RU" sz="1500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780928"/>
            <a:ext cx="46101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44280" y="1916832"/>
            <a:ext cx="4543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tx2"/>
                </a:solidFill>
              </a:rPr>
              <a:t>Количество крупных аварий в Смоленске продолжит расти</a:t>
            </a:r>
            <a:endParaRPr lang="ru-RU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55292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Ижевск – </a:t>
            </a:r>
            <a:r>
              <a:rPr lang="ru-RU" sz="2500" b="1" dirty="0">
                <a:solidFill>
                  <a:schemeClr val="tx2"/>
                </a:solidFill>
              </a:rPr>
              <a:t>на особом контроле в Минстрое</a:t>
            </a: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265" y="1867475"/>
            <a:ext cx="4051687" cy="4307122"/>
          </a:xfrm>
        </p:spPr>
        <p:txBody>
          <a:bodyPr>
            <a:normAutofit/>
          </a:bodyPr>
          <a:lstStyle/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Следователи Удмуртии возбудили уголовное дело о халатности при подготовке к отопительному сезону в отношении должностных лиц мэрии Ижевска. В городе за последние месяцы случилось больше 3.5 тысячи прорывов на теплотрассах.</a:t>
            </a: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Горожане обратились с претензией к президенту. С обстановкой разбирался полпред по Приволжскому федеральному округу Михаил Бабич.</a:t>
            </a:r>
          </a:p>
          <a:p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>
                <a:solidFill>
                  <a:schemeClr val="tx2"/>
                </a:solidFill>
              </a:rPr>
              <a:t>Прорывы устраняли порядка шестидесяти бригад. Помимо удмуртских организаций, на подмогу приехали инженеры из Пермского края, Самарской и Ульяновской областей.</a:t>
            </a: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pPr algn="just"/>
            <a:endParaRPr lang="ru-RU" sz="1500" dirty="0">
              <a:solidFill>
                <a:schemeClr val="tx2"/>
              </a:solidFill>
            </a:endParaRPr>
          </a:p>
          <a:p>
            <a:pPr algn="just"/>
            <a:endParaRPr lang="ru-RU" sz="1500" dirty="0" smtClean="0">
              <a:solidFill>
                <a:schemeClr val="tx2"/>
              </a:solidFill>
            </a:endParaRP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43263"/>
            <a:ext cx="571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novostikratko.ru/wp-content/uploads/2016/01/29/27-yanvarya-v-izhevske-ustranili-30-pov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428999"/>
            <a:ext cx="4664027" cy="263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6240" y="1797783"/>
            <a:ext cx="50040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tx2"/>
                </a:solidFill>
              </a:rPr>
              <a:t>На устранение аварии тратится в разы больше средств, чем составили бы затраты на ее недопущение</a:t>
            </a:r>
            <a:endParaRPr lang="ru-RU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35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59"/>
            <a:ext cx="4106545" cy="2966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08720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Проблема износа тепловых сетей касается всей страны</a:t>
            </a:r>
            <a:endParaRPr lang="ru-RU" sz="2500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43263"/>
            <a:ext cx="571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9163" y="1822464"/>
            <a:ext cx="42754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tx2"/>
                </a:solidFill>
              </a:rPr>
              <a:t>26% труб служат более 25 лет, а значит, нуждаются в немедленной замене</a:t>
            </a:r>
            <a:endParaRPr lang="ru-RU" sz="25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4494188" cy="289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408221" y="5850498"/>
            <a:ext cx="2327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/>
                </a:solidFill>
              </a:rPr>
              <a:t>Источник: </a:t>
            </a:r>
            <a:r>
              <a:rPr lang="ru-RU" dirty="0" smtClean="0">
                <a:solidFill>
                  <a:schemeClr val="tx2"/>
                </a:solidFill>
              </a:rPr>
              <a:t>Минэнерго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998" y="1837059"/>
            <a:ext cx="449419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solidFill>
                  <a:schemeClr val="tx2"/>
                </a:solidFill>
              </a:rPr>
              <a:t>Если не менять трубы, аварийность продолжит расти в геометрической прогрессии</a:t>
            </a:r>
            <a:endParaRPr lang="ru-RU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908720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В модернизации нуждаются не только тепловые сети, но и генерация</a:t>
            </a:r>
            <a:endParaRPr lang="ru-RU" sz="2500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43263"/>
            <a:ext cx="571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635192"/>
              </p:ext>
            </p:extLst>
          </p:nvPr>
        </p:nvGraphicFramePr>
        <p:xfrm>
          <a:off x="405126" y="1700808"/>
          <a:ext cx="852664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30"/>
                <a:gridCol w="1065830"/>
                <a:gridCol w="1065830"/>
                <a:gridCol w="1065830"/>
                <a:gridCol w="1065830"/>
                <a:gridCol w="1065830"/>
                <a:gridCol w="1065830"/>
                <a:gridCol w="1065830"/>
              </a:tblGrid>
              <a:tr h="62214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 установлено  оборудования: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 эксплуатации</a:t>
                      </a:r>
                      <a:r>
                        <a:rPr lang="ru-RU" baseline="0" dirty="0" smtClean="0"/>
                        <a:t> от 30 до 50 лет: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Срок эксплуатации</a:t>
                      </a:r>
                      <a:r>
                        <a:rPr lang="ru-RU" baseline="0" dirty="0" smtClean="0"/>
                        <a:t> более 50 лет: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Требуют</a:t>
                      </a:r>
                      <a:r>
                        <a:rPr lang="ru-RU" baseline="0" dirty="0" smtClean="0"/>
                        <a:t> модернизации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887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Котлов, шт.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Турбин,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шт.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Котлов, шт.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Турбин,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шт.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Котлов, шт.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Турбин,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шт.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Котлов, шт.</a:t>
                      </a:r>
                    </a:p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Турбин,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шт.</a:t>
                      </a:r>
                      <a:endParaRPr lang="ru-RU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045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2881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1591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1503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732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675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288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2178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1020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120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Доля: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52%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46%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23%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18%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0451">
                <a:tc gridSpan="8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Источник: Минэнерго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78512" y="4509120"/>
            <a:ext cx="85763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- </a:t>
            </a:r>
            <a:r>
              <a:rPr lang="ru-RU" dirty="0" smtClean="0">
                <a:solidFill>
                  <a:schemeClr val="tx2"/>
                </a:solidFill>
              </a:rPr>
              <a:t>111 </a:t>
            </a:r>
            <a:r>
              <a:rPr lang="ru-RU" dirty="0">
                <a:solidFill>
                  <a:schemeClr val="tx2"/>
                </a:solidFill>
              </a:rPr>
              <a:t>млрд. руб</a:t>
            </a:r>
            <a:r>
              <a:rPr lang="ru-RU" b="1" dirty="0">
                <a:solidFill>
                  <a:schemeClr val="tx2"/>
                </a:solidFill>
              </a:rPr>
              <a:t>. </a:t>
            </a:r>
            <a:r>
              <a:rPr lang="ru-RU" dirty="0">
                <a:solidFill>
                  <a:schemeClr val="tx2"/>
                </a:solidFill>
              </a:rPr>
              <a:t>– составили инвестиции в теплоэнергетику и ЦСТ в 2013 году. Это около </a:t>
            </a:r>
            <a:r>
              <a:rPr lang="ru-RU" b="1" dirty="0">
                <a:solidFill>
                  <a:schemeClr val="tx2"/>
                </a:solidFill>
              </a:rPr>
              <a:t>1% от совокупных инвестиций</a:t>
            </a:r>
            <a:r>
              <a:rPr lang="ru-RU" dirty="0">
                <a:solidFill>
                  <a:schemeClr val="tx2"/>
                </a:solidFill>
              </a:rPr>
              <a:t> в экономике </a:t>
            </a:r>
            <a:r>
              <a:rPr lang="ru-RU" dirty="0" smtClean="0">
                <a:solidFill>
                  <a:schemeClr val="tx2"/>
                </a:solidFill>
              </a:rPr>
              <a:t>России.</a:t>
            </a:r>
            <a:endParaRPr lang="ru-RU" i="1" dirty="0" smtClean="0">
              <a:solidFill>
                <a:schemeClr val="tx2"/>
              </a:solidFill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- Отопление </a:t>
            </a:r>
            <a:r>
              <a:rPr lang="ru-RU" dirty="0">
                <a:solidFill>
                  <a:schemeClr val="tx2"/>
                </a:solidFill>
              </a:rPr>
              <a:t>и горячее водоснабжение по обороту сопоставимы с </a:t>
            </a:r>
            <a:r>
              <a:rPr lang="ru-RU" b="1" dirty="0">
                <a:solidFill>
                  <a:schemeClr val="tx2"/>
                </a:solidFill>
              </a:rPr>
              <a:t>2,1% ВВП РФ </a:t>
            </a:r>
            <a:r>
              <a:rPr lang="ru-RU" dirty="0">
                <a:solidFill>
                  <a:schemeClr val="tx2"/>
                </a:solidFill>
              </a:rPr>
              <a:t>(1,5 трлн. руб</a:t>
            </a:r>
            <a:r>
              <a:rPr lang="ru-RU" dirty="0" smtClean="0">
                <a:solidFill>
                  <a:schemeClr val="tx2"/>
                </a:solidFill>
              </a:rPr>
              <a:t>.).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9127" y="1124744"/>
            <a:ext cx="9143999" cy="792088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solidFill>
                  <a:schemeClr val="tx2"/>
                </a:solidFill>
              </a:rPr>
              <a:t>В отрасли нет денег на модернизацию сетей и турбин,</a:t>
            </a:r>
            <a:br>
              <a:rPr lang="ru-RU" sz="2500" b="1" dirty="0" smtClean="0">
                <a:solidFill>
                  <a:schemeClr val="tx2"/>
                </a:solidFill>
              </a:rPr>
            </a:br>
            <a:r>
              <a:rPr lang="ru-RU" sz="2500" b="1" dirty="0" smtClean="0">
                <a:solidFill>
                  <a:schemeClr val="tx2"/>
                </a:solidFill>
              </a:rPr>
              <a:t>но деньги тратятся на:</a:t>
            </a:r>
            <a:br>
              <a:rPr lang="ru-RU" sz="2500" b="1" dirty="0" smtClean="0">
                <a:solidFill>
                  <a:schemeClr val="tx2"/>
                </a:solidFill>
              </a:rPr>
            </a:br>
            <a:endParaRPr lang="ru-RU" sz="2500" dirty="0">
              <a:solidFill>
                <a:schemeClr val="tx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98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237312"/>
            <a:ext cx="9143999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265" y="6386073"/>
            <a:ext cx="80933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>
                <a:solidFill>
                  <a:schemeClr val="bg1"/>
                </a:solidFill>
              </a:rPr>
              <a:t>Текущее состояние систем теплоснабжения в стране: инерционный путь, ведущий к деградации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04448" y="628604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8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243263"/>
            <a:ext cx="5715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5475" y="1700808"/>
            <a:ext cx="80484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Строительство новых котельных, эффективность которых ниже </a:t>
            </a:r>
            <a:r>
              <a:rPr lang="ru-RU" dirty="0" err="1" smtClean="0">
                <a:solidFill>
                  <a:schemeClr val="tx2"/>
                </a:solidFill>
              </a:rPr>
              <a:t>когенерации</a:t>
            </a:r>
            <a:r>
              <a:rPr lang="ru-RU" dirty="0" smtClean="0">
                <a:solidFill>
                  <a:schemeClr val="tx2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Покрытие потерь в сетях, достигающих 30%;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Аварийные ремонты.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5475" y="3032956"/>
            <a:ext cx="875678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 smtClean="0">
                <a:solidFill>
                  <a:schemeClr val="tx2"/>
                </a:solidFill>
              </a:rPr>
              <a:t>Крупные компании столкнулись с разрушением экономики отрасли из-за:</a:t>
            </a:r>
            <a:br>
              <a:rPr lang="ru-RU" sz="2500" b="1" dirty="0" smtClean="0">
                <a:solidFill>
                  <a:schemeClr val="tx2"/>
                </a:solidFill>
              </a:rPr>
            </a:b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475" y="3606057"/>
            <a:ext cx="8247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Опережающего роста цен на газ;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Роста дебиторской задолженности со стороны тепловых сетей, УК, населения;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Перекрестного субсидирования .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631365" y="4271173"/>
            <a:ext cx="7595583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 smtClean="0">
                <a:solidFill>
                  <a:schemeClr val="tx2"/>
                </a:solidFill>
              </a:rPr>
              <a:t>В итоге «дыры» в теплоснабжении закрывают:</a:t>
            </a:r>
            <a:br>
              <a:rPr lang="ru-RU" sz="2500" b="1" dirty="0" smtClean="0">
                <a:solidFill>
                  <a:schemeClr val="tx2"/>
                </a:solidFill>
              </a:rPr>
            </a:br>
            <a:endParaRPr lang="ru-RU" sz="25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5475" y="4991253"/>
            <a:ext cx="78518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Потребители электроэнергии;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Промышленность ,оплачивающая тепло и пар по «коммерческим» ценам;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Население;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2"/>
                </a:solidFill>
              </a:rPr>
              <a:t>Бюджеты.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5994</TotalTime>
  <Words>797</Words>
  <Application>Microsoft Office PowerPoint</Application>
  <PresentationFormat>Экран (4:3)</PresentationFormat>
  <Paragraphs>121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Текущее состояние систем теплоснабжения в стране:</vt:lpstr>
      <vt:lpstr>Прошедшей зимой российские города столкнулись с бедствиями</vt:lpstr>
      <vt:lpstr>Санкт-Петербург – на особом контроле в Минстрое</vt:lpstr>
      <vt:lpstr>Смоленск – на особом контроле в Минстрое</vt:lpstr>
      <vt:lpstr>Ижевск – на особом контроле в Минстрое</vt:lpstr>
      <vt:lpstr>Проблема износа тепловых сетей касается всей страны</vt:lpstr>
      <vt:lpstr>В модернизации нуждаются не только тепловые сети, но и генерация</vt:lpstr>
      <vt:lpstr>В отрасли нет денег на модернизацию сетей и турбин, но деньги тратятся на: </vt:lpstr>
    </vt:vector>
  </TitlesOfParts>
  <Company>exoertra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expertra</dc:creator>
  <cp:lastModifiedBy>expertra</cp:lastModifiedBy>
  <cp:revision>44</cp:revision>
  <dcterms:created xsi:type="dcterms:W3CDTF">2016-02-29T11:53:49Z</dcterms:created>
  <dcterms:modified xsi:type="dcterms:W3CDTF">2016-03-16T09:48:44Z</dcterms:modified>
</cp:coreProperties>
</file>