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6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theme/theme17.xml" ContentType="application/vnd.openxmlformats-officedocument.theme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theme/theme18.xml" ContentType="application/vnd.openxmlformats-officedocument.theme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theme/theme19.xml" ContentType="application/vnd.openxmlformats-officedocument.theme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theme/theme20.xml" ContentType="application/vnd.openxmlformats-officedocument.theme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theme/theme21.xml" ContentType="application/vnd.openxmlformats-officedocument.theme+xml"/>
  <Override PartName="/ppt/theme/theme22.xml" ContentType="application/vnd.openxmlformats-officedocument.theme+xml"/>
  <Override PartName="/ppt/theme/theme2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  <p:sldMasterId id="2147483754" r:id="rId2"/>
    <p:sldMasterId id="2147483658" r:id="rId3"/>
    <p:sldMasterId id="2147483659" r:id="rId4"/>
    <p:sldMasterId id="2147483660" r:id="rId5"/>
    <p:sldMasterId id="2147483661" r:id="rId6"/>
    <p:sldMasterId id="2147483662" r:id="rId7"/>
    <p:sldMasterId id="2147483663" r:id="rId8"/>
    <p:sldMasterId id="2147483655" r:id="rId9"/>
    <p:sldMasterId id="2147485295" r:id="rId10"/>
    <p:sldMasterId id="2147485320" r:id="rId11"/>
    <p:sldMasterId id="2147485332" r:id="rId12"/>
    <p:sldMasterId id="2147485344" r:id="rId13"/>
    <p:sldMasterId id="2147485356" r:id="rId14"/>
    <p:sldMasterId id="2147485368" r:id="rId15"/>
    <p:sldMasterId id="2147485380" r:id="rId16"/>
    <p:sldMasterId id="2147485392" r:id="rId17"/>
    <p:sldMasterId id="2147485404" r:id="rId18"/>
    <p:sldMasterId id="2147485416" r:id="rId19"/>
    <p:sldMasterId id="2147485428" r:id="rId20"/>
    <p:sldMasterId id="2147485440" r:id="rId21"/>
  </p:sldMasterIdLst>
  <p:notesMasterIdLst>
    <p:notesMasterId r:id="rId33"/>
  </p:notesMasterIdLst>
  <p:handoutMasterIdLst>
    <p:handoutMasterId r:id="rId34"/>
  </p:handoutMasterIdLst>
  <p:sldIdLst>
    <p:sldId id="357" r:id="rId22"/>
    <p:sldId id="587" r:id="rId23"/>
    <p:sldId id="577" r:id="rId24"/>
    <p:sldId id="573" r:id="rId25"/>
    <p:sldId id="574" r:id="rId26"/>
    <p:sldId id="583" r:id="rId27"/>
    <p:sldId id="586" r:id="rId28"/>
    <p:sldId id="571" r:id="rId29"/>
    <p:sldId id="585" r:id="rId30"/>
    <p:sldId id="584" r:id="rId31"/>
    <p:sldId id="578" r:id="rId32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charset="0"/>
        <a:ea typeface="Arial" charset="0"/>
        <a:cs typeface="Arial" charset="0"/>
      </a:defRPr>
    </a:lvl5pPr>
    <a:lvl6pPr marL="2286000" algn="l" defTabSz="457200" rtl="0" eaLnBrk="1" latinLnBrk="0" hangingPunct="1">
      <a:defRPr sz="1700" kern="1200">
        <a:solidFill>
          <a:schemeClr val="bg1"/>
        </a:solidFill>
        <a:latin typeface="Arial Narrow" charset="0"/>
        <a:ea typeface="Arial" charset="0"/>
        <a:cs typeface="Arial" charset="0"/>
      </a:defRPr>
    </a:lvl6pPr>
    <a:lvl7pPr marL="2743200" algn="l" defTabSz="457200" rtl="0" eaLnBrk="1" latinLnBrk="0" hangingPunct="1">
      <a:defRPr sz="1700" kern="1200">
        <a:solidFill>
          <a:schemeClr val="bg1"/>
        </a:solidFill>
        <a:latin typeface="Arial Narrow" charset="0"/>
        <a:ea typeface="Arial" charset="0"/>
        <a:cs typeface="Arial" charset="0"/>
      </a:defRPr>
    </a:lvl7pPr>
    <a:lvl8pPr marL="3200400" algn="l" defTabSz="457200" rtl="0" eaLnBrk="1" latinLnBrk="0" hangingPunct="1">
      <a:defRPr sz="1700" kern="1200">
        <a:solidFill>
          <a:schemeClr val="bg1"/>
        </a:solidFill>
        <a:latin typeface="Arial Narrow" charset="0"/>
        <a:ea typeface="Arial" charset="0"/>
        <a:cs typeface="Arial" charset="0"/>
      </a:defRPr>
    </a:lvl8pPr>
    <a:lvl9pPr marL="3657600" algn="l" defTabSz="457200" rtl="0" eaLnBrk="1" latinLnBrk="0" hangingPunct="1">
      <a:defRPr sz="1700" kern="1200">
        <a:solidFill>
          <a:schemeClr val="bg1"/>
        </a:solidFill>
        <a:latin typeface="Arial Narrow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780">
          <p15:clr>
            <a:srgbClr val="A4A3A4"/>
          </p15:clr>
        </p15:guide>
        <p15:guide id="2" orient="horz" pos="2812">
          <p15:clr>
            <a:srgbClr val="A4A3A4"/>
          </p15:clr>
        </p15:guide>
        <p15:guide id="3" orient="horz" pos="3875">
          <p15:clr>
            <a:srgbClr val="A4A3A4"/>
          </p15:clr>
        </p15:guide>
        <p15:guide id="4" orient="horz" pos="825">
          <p15:clr>
            <a:srgbClr val="A4A3A4"/>
          </p15:clr>
        </p15:guide>
        <p15:guide id="5" orient="horz" pos="3268">
          <p15:clr>
            <a:srgbClr val="A4A3A4"/>
          </p15:clr>
        </p15:guide>
        <p15:guide id="6" orient="horz" pos="589">
          <p15:clr>
            <a:srgbClr val="A4A3A4"/>
          </p15:clr>
        </p15:guide>
        <p15:guide id="7" orient="horz" pos="1247">
          <p15:clr>
            <a:srgbClr val="A4A3A4"/>
          </p15:clr>
        </p15:guide>
        <p15:guide id="8" pos="141">
          <p15:clr>
            <a:srgbClr val="A4A3A4"/>
          </p15:clr>
        </p15:guide>
        <p15:guide id="9" pos="1089">
          <p15:clr>
            <a:srgbClr val="A4A3A4"/>
          </p15:clr>
        </p15:guide>
        <p15:guide id="10" pos="1558">
          <p15:clr>
            <a:srgbClr val="A4A3A4"/>
          </p15:clr>
        </p15:guide>
        <p15:guide id="11" pos="5423">
          <p15:clr>
            <a:srgbClr val="A4A3A4"/>
          </p15:clr>
        </p15:guide>
        <p15:guide id="12" pos="3763">
          <p15:clr>
            <a:srgbClr val="A4A3A4"/>
          </p15:clr>
        </p15:guide>
        <p15:guide id="13" pos="5626">
          <p15:clr>
            <a:srgbClr val="A4A3A4"/>
          </p15:clr>
        </p15:guide>
        <p15:guide id="14" pos="1363">
          <p15:clr>
            <a:srgbClr val="A4A3A4"/>
          </p15:clr>
        </p15:guide>
        <p15:guide id="15" pos="28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CC"/>
    <a:srgbClr val="660033"/>
    <a:srgbClr val="003366"/>
    <a:srgbClr val="3399FF"/>
    <a:srgbClr val="E5F2FF"/>
    <a:srgbClr val="666699"/>
    <a:srgbClr val="99CCFF"/>
    <a:srgbClr val="CCECFF"/>
    <a:srgbClr val="FF7C80"/>
    <a:srgbClr val="F9F9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94419" autoAdjust="0"/>
  </p:normalViewPr>
  <p:slideViewPr>
    <p:cSldViewPr snapToGrid="0">
      <p:cViewPr varScale="1">
        <p:scale>
          <a:sx n="110" d="100"/>
          <a:sy n="110" d="100"/>
        </p:scale>
        <p:origin x="1266" y="78"/>
      </p:cViewPr>
      <p:guideLst>
        <p:guide orient="horz" pos="1780"/>
        <p:guide orient="horz" pos="2812"/>
        <p:guide orient="horz" pos="3875"/>
        <p:guide orient="horz" pos="825"/>
        <p:guide orient="horz" pos="3268"/>
        <p:guide orient="horz" pos="589"/>
        <p:guide orient="horz" pos="1247"/>
        <p:guide pos="141"/>
        <p:guide pos="1089"/>
        <p:guide pos="1558"/>
        <p:guide pos="5423"/>
        <p:guide pos="3763"/>
        <p:guide pos="5626"/>
        <p:guide pos="1363"/>
        <p:guide pos="289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-3726" y="-102"/>
      </p:cViewPr>
      <p:guideLst>
        <p:guide orient="horz" pos="3127"/>
        <p:guide pos="214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3.xml"/><Relationship Id="rId32" Type="http://schemas.openxmlformats.org/officeDocument/2006/relationships/slide" Target="slides/slide11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2.xml"/><Relationship Id="rId28" Type="http://schemas.openxmlformats.org/officeDocument/2006/relationships/slide" Target="slides/slide7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1.xml"/><Relationship Id="rId27" Type="http://schemas.openxmlformats.org/officeDocument/2006/relationships/slide" Target="slides/slide6.xml"/><Relationship Id="rId30" Type="http://schemas.openxmlformats.org/officeDocument/2006/relationships/slide" Target="slides/slide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7705281458844219E-2"/>
          <c:y val="5.8775093593972191E-2"/>
          <c:w val="0.9327615004801465"/>
          <c:h val="0.790343924335084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Лист3!$C$11</c:f>
              <c:strCache>
                <c:ptCount val="1"/>
                <c:pt idx="0">
                  <c:v>на 01.02.2013</c:v>
                </c:pt>
              </c:strCache>
            </c:strRef>
          </c:tx>
          <c:spPr>
            <a:solidFill>
              <a:srgbClr val="0066CC"/>
            </a:solidFill>
            <a:ln>
              <a:solidFill>
                <a:srgbClr val="000000"/>
              </a:solidFill>
            </a:ln>
            <a:effectLst/>
          </c:spPr>
          <c:invertIfNegative val="0"/>
          <c:dLbls>
            <c:dLbl>
              <c:idx val="2"/>
              <c:layout>
                <c:manualLayout>
                  <c:x val="3.1190191603589689E-3"/>
                  <c:y val="6.6547245883497343E-3"/>
                </c:manualLayout>
              </c:layout>
              <c:tx>
                <c:rich>
                  <a:bodyPr/>
                  <a:lstStyle/>
                  <a:p>
                    <a:fld id="{C29DC6CA-D4F0-4A7E-A2E4-0560E806339F}" type="VALUE">
                      <a:rPr lang="en-US" smtClean="0">
                        <a:solidFill>
                          <a:schemeClr val="tx1"/>
                        </a:solidFill>
                      </a:rPr>
                      <a:pPr/>
                      <a:t>[ЗНАЧЕНИЕ]</a:t>
                    </a:fld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en-US" dirty="0" smtClean="0"/>
                      <a:t>.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"/>
                  <c:y val="2.0299411988107287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1F051E1-A8E0-4723-9DD3-FB64027C6A33}" type="VALUE">
                      <a:rPr lang="en-US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[ЗНАЧЕНИЕ]</a:t>
                    </a:fld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Лист3!$B$12:$B$15</c:f>
              <c:strCache>
                <c:ptCount val="4"/>
                <c:pt idx="0">
                  <c:v>Всего просроченная ДЗ</c:v>
                </c:pt>
                <c:pt idx="1">
                  <c:v>Предприятия ЖКХ</c:v>
                </c:pt>
                <c:pt idx="2">
                  <c:v>Бюджетозависимые (Минобороны и пр.)</c:v>
                </c:pt>
                <c:pt idx="3">
                  <c:v>Прочие (ГУП "ТЭК СПб", промышленные)</c:v>
                </c:pt>
              </c:strCache>
            </c:strRef>
          </c:cat>
          <c:val>
            <c:numRef>
              <c:f>Лист3!$C$12:$C$15</c:f>
              <c:numCache>
                <c:formatCode>#,##0.00</c:formatCode>
                <c:ptCount val="4"/>
                <c:pt idx="0">
                  <c:v>4.2615679901600023</c:v>
                </c:pt>
                <c:pt idx="1">
                  <c:v>3.6445636237600025</c:v>
                </c:pt>
                <c:pt idx="2">
                  <c:v>0.43681668435000004</c:v>
                </c:pt>
                <c:pt idx="3">
                  <c:v>0.18018768204999974</c:v>
                </c:pt>
              </c:numCache>
            </c:numRef>
          </c:val>
        </c:ser>
        <c:ser>
          <c:idx val="1"/>
          <c:order val="1"/>
          <c:tx>
            <c:strRef>
              <c:f>Лист3!$D$11</c:f>
              <c:strCache>
                <c:ptCount val="1"/>
                <c:pt idx="0">
                  <c:v>на 01.02.2014</c:v>
                </c:pt>
              </c:strCache>
            </c:strRef>
          </c:tx>
          <c:spPr>
            <a:solidFill>
              <a:srgbClr val="0066CC"/>
            </a:solidFill>
            <a:ln>
              <a:solidFill>
                <a:srgbClr val="FFFFFF"/>
              </a:solidFill>
            </a:ln>
            <a:effectLst/>
          </c:spPr>
          <c:invertIfNegative val="0"/>
          <c:dLbls>
            <c:dLbl>
              <c:idx val="2"/>
              <c:layout>
                <c:manualLayout>
                  <c:x val="-4.8287131251394501E-3"/>
                  <c:y val="6.628981532394319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6.914469130460312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Лист3!$B$12:$B$15</c:f>
              <c:strCache>
                <c:ptCount val="4"/>
                <c:pt idx="0">
                  <c:v>Всего просроченная ДЗ</c:v>
                </c:pt>
                <c:pt idx="1">
                  <c:v>Предприятия ЖКХ</c:v>
                </c:pt>
                <c:pt idx="2">
                  <c:v>Бюджетозависимые (Минобороны и пр.)</c:v>
                </c:pt>
                <c:pt idx="3">
                  <c:v>Прочие (ГУП "ТЭК СПб", промышленные)</c:v>
                </c:pt>
              </c:strCache>
            </c:strRef>
          </c:cat>
          <c:val>
            <c:numRef>
              <c:f>Лист3!$D$12:$D$15</c:f>
              <c:numCache>
                <c:formatCode>#,##0.00</c:formatCode>
                <c:ptCount val="4"/>
                <c:pt idx="0">
                  <c:v>4.6486291203099999</c:v>
                </c:pt>
                <c:pt idx="1">
                  <c:v>4.054981134020001</c:v>
                </c:pt>
                <c:pt idx="2">
                  <c:v>0.44257626364999997</c:v>
                </c:pt>
                <c:pt idx="3">
                  <c:v>0.15107172263999885</c:v>
                </c:pt>
              </c:numCache>
            </c:numRef>
          </c:val>
        </c:ser>
        <c:ser>
          <c:idx val="2"/>
          <c:order val="2"/>
          <c:tx>
            <c:strRef>
              <c:f>Лист3!$E$11</c:f>
              <c:strCache>
                <c:ptCount val="1"/>
                <c:pt idx="0">
                  <c:v>на 01.02.2015</c:v>
                </c:pt>
              </c:strCache>
            </c:strRef>
          </c:tx>
          <c:spPr>
            <a:solidFill>
              <a:srgbClr val="0066CC"/>
            </a:solidFill>
            <a:ln>
              <a:solidFill>
                <a:srgbClr val="FFFFFF"/>
              </a:solidFill>
            </a:ln>
            <a:effectLst/>
          </c:spPr>
          <c:invertIfNegative val="0"/>
          <c:dLbls>
            <c:dLbl>
              <c:idx val="2"/>
              <c:layout>
                <c:manualLayout>
                  <c:x val="1.6095710417129928E-3"/>
                  <c:y val="1.56361586385452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1.29102871854826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Лист3!$B$12:$B$15</c:f>
              <c:strCache>
                <c:ptCount val="4"/>
                <c:pt idx="0">
                  <c:v>Всего просроченная ДЗ</c:v>
                </c:pt>
                <c:pt idx="1">
                  <c:v>Предприятия ЖКХ</c:v>
                </c:pt>
                <c:pt idx="2">
                  <c:v>Бюджетозависимые (Минобороны и пр.)</c:v>
                </c:pt>
                <c:pt idx="3">
                  <c:v>Прочие (ГУП "ТЭК СПб", промышленные)</c:v>
                </c:pt>
              </c:strCache>
            </c:strRef>
          </c:cat>
          <c:val>
            <c:numRef>
              <c:f>Лист3!$E$12:$E$15</c:f>
              <c:numCache>
                <c:formatCode>#,##0.00</c:formatCode>
                <c:ptCount val="4"/>
                <c:pt idx="0">
                  <c:v>5.86334517461</c:v>
                </c:pt>
                <c:pt idx="1">
                  <c:v>4.8448442277500003</c:v>
                </c:pt>
                <c:pt idx="2">
                  <c:v>0.47683181363999999</c:v>
                </c:pt>
                <c:pt idx="3">
                  <c:v>0.54166913321999965</c:v>
                </c:pt>
              </c:numCache>
            </c:numRef>
          </c:val>
        </c:ser>
        <c:ser>
          <c:idx val="3"/>
          <c:order val="3"/>
          <c:tx>
            <c:strRef>
              <c:f>Лист3!$F$11</c:f>
              <c:strCache>
                <c:ptCount val="1"/>
                <c:pt idx="0">
                  <c:v>на 01.02.2016</c:v>
                </c:pt>
              </c:strCache>
            </c:strRef>
          </c:tx>
          <c:spPr>
            <a:solidFill>
              <a:srgbClr val="0066CC"/>
            </a:solidFill>
            <a:ln>
              <a:solidFill>
                <a:srgbClr val="FFFFFF"/>
              </a:solidFill>
            </a:ln>
            <a:effectLst/>
          </c:spPr>
          <c:invertIfNegative val="0"/>
          <c:dLbls>
            <c:dLbl>
              <c:idx val="2"/>
              <c:layout>
                <c:manualLayout>
                  <c:x val="4.8287131251393322E-3"/>
                  <c:y val="1.693372435781922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6095710417129928E-3"/>
                  <c:y val="1.02813137520271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Лист3!$B$12:$B$15</c:f>
              <c:strCache>
                <c:ptCount val="4"/>
                <c:pt idx="0">
                  <c:v>Всего просроченная ДЗ</c:v>
                </c:pt>
                <c:pt idx="1">
                  <c:v>Предприятия ЖКХ</c:v>
                </c:pt>
                <c:pt idx="2">
                  <c:v>Бюджетозависимые (Минобороны и пр.)</c:v>
                </c:pt>
                <c:pt idx="3">
                  <c:v>Прочие (ГУП "ТЭК СПб", промышленные)</c:v>
                </c:pt>
              </c:strCache>
            </c:strRef>
          </c:cat>
          <c:val>
            <c:numRef>
              <c:f>Лист3!$F$12:$F$15</c:f>
              <c:numCache>
                <c:formatCode>#,##0.00</c:formatCode>
                <c:ptCount val="4"/>
                <c:pt idx="0">
                  <c:v>6.2069564354400022</c:v>
                </c:pt>
                <c:pt idx="1">
                  <c:v>5.5890886225900012</c:v>
                </c:pt>
                <c:pt idx="2">
                  <c:v>0.41674150322000014</c:v>
                </c:pt>
                <c:pt idx="3">
                  <c:v>0.20112630963000089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87208104"/>
        <c:axId val="287211632"/>
      </c:barChart>
      <c:valAx>
        <c:axId val="287211632"/>
        <c:scaling>
          <c:orientation val="minMax"/>
        </c:scaling>
        <c:delete val="1"/>
        <c:axPos val="r"/>
        <c:numFmt formatCode="#,##0.00" sourceLinked="1"/>
        <c:majorTickMark val="out"/>
        <c:minorTickMark val="none"/>
        <c:tickLblPos val="nextTo"/>
        <c:crossAx val="287208104"/>
        <c:crosses val="max"/>
        <c:crossBetween val="between"/>
      </c:valAx>
      <c:catAx>
        <c:axId val="287208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721163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Лист1!$B$44</c:f>
              <c:strCache>
                <c:ptCount val="1"/>
                <c:pt idx="0">
                  <c:v>Задолженность предприятий ЖКХ, подконтрольных Санкт-Петербургу</c:v>
                </c:pt>
              </c:strCache>
            </c:strRef>
          </c:tx>
          <c:spPr>
            <a:solidFill>
              <a:srgbClr val="0066CC"/>
            </a:solidFill>
            <a:ln>
              <a:solidFill>
                <a:srgbClr val="0066CC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E394B265-0430-43D4-871C-B6EF520D186F}" type="VALUE">
                      <a:rPr lang="ru-RU" smtClean="0"/>
                      <a:pPr/>
                      <a:t>[ЗНАЧЕНИЕ]</a:t>
                    </a:fld>
                    <a:r>
                      <a:rPr lang="ru-RU" dirty="0" smtClean="0"/>
                      <a:t> </a:t>
                    </a:r>
                  </a:p>
                  <a:p>
                    <a:r>
                      <a:rPr lang="ru-RU" dirty="0" smtClean="0"/>
                      <a:t>млрд руб.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E4B45CD-D59D-41BD-B22D-3EB959259662}" type="VALUE">
                      <a:rPr lang="ru-RU" smtClean="0"/>
                      <a:pPr/>
                      <a:t>[ЗНАЧЕНИЕ]</a:t>
                    </a:fld>
                    <a:r>
                      <a:rPr lang="ru-RU" dirty="0" smtClean="0"/>
                      <a:t> </a:t>
                    </a:r>
                  </a:p>
                  <a:p>
                    <a:r>
                      <a:rPr lang="ru-RU" dirty="0" smtClean="0"/>
                      <a:t>млрд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руб.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CA6DD8F3-CCD2-44D4-A5B8-22ADC9FA2C4F}" type="VALUE">
                      <a:rPr lang="ru-RU" smtClean="0"/>
                      <a:pPr/>
                      <a:t>[ЗНАЧЕНИЕ]</a:t>
                    </a:fld>
                    <a:r>
                      <a:rPr lang="ru-RU" dirty="0" smtClean="0"/>
                      <a:t> </a:t>
                    </a:r>
                  </a:p>
                  <a:p>
                    <a:r>
                      <a:rPr lang="ru-RU" dirty="0" smtClean="0"/>
                      <a:t>млрд руб.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Лист1!$C$43:$E$43</c:f>
              <c:numCache>
                <c:formatCode>m/d/yyyy</c:formatCode>
                <c:ptCount val="3"/>
                <c:pt idx="0">
                  <c:v>41671</c:v>
                </c:pt>
                <c:pt idx="1">
                  <c:v>42036</c:v>
                </c:pt>
                <c:pt idx="2">
                  <c:v>42401</c:v>
                </c:pt>
              </c:numCache>
            </c:numRef>
          </c:cat>
          <c:val>
            <c:numRef>
              <c:f>Лист1!$C$44:$E$44</c:f>
              <c:numCache>
                <c:formatCode>#,##0.00</c:formatCode>
                <c:ptCount val="3"/>
                <c:pt idx="0">
                  <c:v>2.3782614950299998</c:v>
                </c:pt>
                <c:pt idx="1">
                  <c:v>2.8731164398990612</c:v>
                </c:pt>
                <c:pt idx="2">
                  <c:v>3.3115961492270611</c:v>
                </c:pt>
              </c:numCache>
            </c:numRef>
          </c:val>
        </c:ser>
        <c:ser>
          <c:idx val="1"/>
          <c:order val="1"/>
          <c:tx>
            <c:strRef>
              <c:f>Лист1!$B$45</c:f>
              <c:strCache>
                <c:ptCount val="1"/>
                <c:pt idx="0">
                  <c:v>Прочие предприятия ЖКХ (ТСЖ, ЖСК)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606C5FF3-500E-4204-BF0D-A3027426F09B}" type="VALUE">
                      <a:rPr lang="ru-RU" smtClean="0"/>
                      <a:pPr/>
                      <a:t>[ЗНАЧЕНИЕ]</a:t>
                    </a:fld>
                    <a:r>
                      <a:rPr lang="ru-RU" dirty="0" smtClean="0"/>
                      <a:t> </a:t>
                    </a:r>
                  </a:p>
                  <a:p>
                    <a:r>
                      <a:rPr lang="ru-RU" dirty="0" smtClean="0"/>
                      <a:t>млрд руб.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23AF6F9-96AF-4CCC-938A-A614A6021612}" type="VALUE">
                      <a:rPr lang="ru-RU" smtClean="0"/>
                      <a:pPr/>
                      <a:t>[ЗНАЧЕНИЕ]</a:t>
                    </a:fld>
                    <a:r>
                      <a:rPr lang="ru-RU" dirty="0" smtClean="0"/>
                      <a:t> </a:t>
                    </a:r>
                  </a:p>
                  <a:p>
                    <a:r>
                      <a:rPr lang="ru-RU" dirty="0" smtClean="0"/>
                      <a:t>млрд руб.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ru-RU" dirty="0" smtClean="0"/>
                      <a:t>2,28</a:t>
                    </a:r>
                  </a:p>
                  <a:p>
                    <a:endParaRPr lang="ru-RU" dirty="0" smtClean="0"/>
                  </a:p>
                  <a:p>
                    <a:r>
                      <a:rPr lang="ru-RU" dirty="0" smtClean="0"/>
                      <a:t>млрд руб.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Лист1!$C$43:$E$43</c:f>
              <c:numCache>
                <c:formatCode>m/d/yyyy</c:formatCode>
                <c:ptCount val="3"/>
                <c:pt idx="0">
                  <c:v>41671</c:v>
                </c:pt>
                <c:pt idx="1">
                  <c:v>42036</c:v>
                </c:pt>
                <c:pt idx="2">
                  <c:v>42401</c:v>
                </c:pt>
              </c:numCache>
            </c:numRef>
          </c:cat>
          <c:val>
            <c:numRef>
              <c:f>Лист1!$C$45:$E$45</c:f>
              <c:numCache>
                <c:formatCode>#,##0.00</c:formatCode>
                <c:ptCount val="3"/>
                <c:pt idx="0">
                  <c:v>1.6767196389900012</c:v>
                </c:pt>
                <c:pt idx="1">
                  <c:v>1.9717277878509392</c:v>
                </c:pt>
                <c:pt idx="2">
                  <c:v>2.27749247336294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7208496"/>
        <c:axId val="287209672"/>
      </c:barChart>
      <c:dateAx>
        <c:axId val="287208496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rgbClr val="0066CC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7209672"/>
        <c:crosses val="autoZero"/>
        <c:auto val="1"/>
        <c:lblOffset val="100"/>
        <c:baseTimeUnit val="years"/>
      </c:dateAx>
      <c:valAx>
        <c:axId val="287209672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287208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99" tIns="44950" rIns="89899" bIns="44950" numCol="1" anchor="t" anchorCtr="0" compatLnSpc="1">
            <a:prstTxWarp prst="textNoShape">
              <a:avLst/>
            </a:prstTxWarp>
          </a:bodyPr>
          <a:lstStyle>
            <a:lvl1pPr defTabSz="896818">
              <a:defRPr sz="11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99" tIns="44950" rIns="89899" bIns="44950" numCol="1" anchor="t" anchorCtr="0" compatLnSpc="1">
            <a:prstTxWarp prst="textNoShape">
              <a:avLst/>
            </a:prstTxWarp>
          </a:bodyPr>
          <a:lstStyle>
            <a:lvl1pPr algn="r" defTabSz="896818">
              <a:defRPr sz="11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99" tIns="44950" rIns="89899" bIns="44950" numCol="1" anchor="b" anchorCtr="0" compatLnSpc="1">
            <a:prstTxWarp prst="textNoShape">
              <a:avLst/>
            </a:prstTxWarp>
          </a:bodyPr>
          <a:lstStyle>
            <a:lvl1pPr defTabSz="896818">
              <a:defRPr sz="11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99" tIns="44950" rIns="89899" bIns="44950" numCol="1" anchor="b" anchorCtr="0" compatLnSpc="1">
            <a:prstTxWarp prst="textNoShape">
              <a:avLst/>
            </a:prstTxWarp>
          </a:bodyPr>
          <a:lstStyle>
            <a:lvl1pPr algn="r" defTabSz="895350">
              <a:defRPr sz="11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E78DCBF4-CCAC-8848-A389-1775379D107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699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6" tIns="47409" rIns="94816" bIns="47409" numCol="1" anchor="t" anchorCtr="0" compatLnSpc="1">
            <a:prstTxWarp prst="textNoShape">
              <a:avLst/>
            </a:prstTxWarp>
          </a:bodyPr>
          <a:lstStyle>
            <a:lvl1pPr defTabSz="948500">
              <a:defRPr sz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6" tIns="47409" rIns="94816" bIns="47409" numCol="1" anchor="t" anchorCtr="0" compatLnSpc="1">
            <a:prstTxWarp prst="textNoShape">
              <a:avLst/>
            </a:prstTxWarp>
          </a:bodyPr>
          <a:lstStyle>
            <a:lvl1pPr algn="r" defTabSz="948500">
              <a:defRPr sz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6463"/>
            <a:ext cx="54356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6" tIns="47409" rIns="94816" bIns="474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6" tIns="47409" rIns="94816" bIns="47409" numCol="1" anchor="b" anchorCtr="0" compatLnSpc="1">
            <a:prstTxWarp prst="textNoShape">
              <a:avLst/>
            </a:prstTxWarp>
          </a:bodyPr>
          <a:lstStyle>
            <a:lvl1pPr defTabSz="948500">
              <a:defRPr sz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6" tIns="47409" rIns="94816" bIns="47409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8DB134B6-9E15-164D-B4BC-5282B6111C2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1735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134B6-9E15-164D-B4BC-5282B6111C2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963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C5FAA-6F22-481F-980E-62ED2DBF542A}" type="slidenum">
              <a:rPr lang="ru-RU" smtClean="0">
                <a:solidFill>
                  <a:srgbClr val="000000"/>
                </a:solidFill>
              </a:rPr>
              <a:pPr/>
              <a:t>2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845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C61C65EA-2614-1243-8F2F-6959F50C2BAE}" type="slidenum">
              <a:rPr lang="en-US"/>
              <a:pPr/>
              <a:t>‹#›</a:t>
            </a:fld>
            <a:r>
              <a:rPr lang="en-US"/>
              <a:t>&lt;#&gt;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90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E0E61795-9247-9A43-BB14-97D87559D6A0}" type="slidenum">
              <a:rPr lang="en-US"/>
              <a:pPr/>
              <a:t>‹#›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421552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C61C65EA-2614-1243-8F2F-6959F50C2BAE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&lt;#&gt;</a:t>
            </a: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35920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F28C0EC3-E873-EA41-BBF9-8CF87C8B69D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z="1400">
                <a:latin typeface="Monotype Corsiva" pitchFamily="66" charset="0"/>
              </a:defRPr>
            </a:lvl1pPr>
          </a:lstStyle>
          <a:p>
            <a:pPr>
              <a:defRPr/>
            </a:pPr>
            <a:r>
              <a:rPr lang="ru-RU" dirty="0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394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3BBDDCCA-36EB-724B-90FA-97A64848E4A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867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3564F711-9B50-3D4B-B5AF-5CEC8CCF037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982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2075FF6F-639C-2348-8996-35AB704BACA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3669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2C25C483-9CBE-C440-9450-A3D1552C14F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769259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5C9003EC-2D76-1845-AE75-33D3F195582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49101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AE285936-0F8A-B042-8E1D-89F75C6E8B1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99521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D284EBC1-A001-264B-996C-8A15BAE53F4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84500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E0E61795-9247-9A43-BB14-97D87559D6A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286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6082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6082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A23E1676-5027-7E46-859F-0D8938E43A35}" type="slidenum">
              <a:rPr lang="en-US"/>
              <a:pPr/>
              <a:t>‹#›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195506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6082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6082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A23E1676-5027-7E46-859F-0D8938E43A3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54895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C61C65EA-2614-1243-8F2F-6959F50C2BAE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&lt;#&gt;</a:t>
            </a: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302265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6600" y="0"/>
            <a:ext cx="6985000" cy="1009650"/>
          </a:xfrm>
        </p:spPr>
        <p:txBody>
          <a:bodyPr lIns="72000" anchor="ctr" anchorCtr="0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F28C0EC3-E873-EA41-BBF9-8CF87C8B69D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7995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3BBDDCCA-36EB-724B-90FA-97A64848E4A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213692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3564F711-9B50-3D4B-B5AF-5CEC8CCF037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57649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2075FF6F-639C-2348-8996-35AB704BACA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3378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2C25C483-9CBE-C440-9450-A3D1552C14F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476206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5C9003EC-2D76-1845-AE75-33D3F195582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085142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AE285936-0F8A-B042-8E1D-89F75C6E8B1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19346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D284EBC1-A001-264B-996C-8A15BAE53F4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880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17A1A-DD76-004C-A0D0-BCEE7D59D44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52926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E0E61795-9247-9A43-BB14-97D87559D6A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251086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6082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6082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A23E1676-5027-7E46-859F-0D8938E43A3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926243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C61C65EA-2614-1243-8F2F-6959F50C2BAE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&lt;#&gt;</a:t>
            </a: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6095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F28C0EC3-E873-EA41-BBF9-8CF87C8B69D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034432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3BBDDCCA-36EB-724B-90FA-97A64848E4A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558115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3564F711-9B50-3D4B-B5AF-5CEC8CCF037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767939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2075FF6F-639C-2348-8996-35AB704BACA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113991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2C25C483-9CBE-C440-9450-A3D1552C14F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846626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5C9003EC-2D76-1845-AE75-33D3F195582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044525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AE285936-0F8A-B042-8E1D-89F75C6E8B1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102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5FED0-0606-FD47-A69D-E3C5B926667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745759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D284EBC1-A001-264B-996C-8A15BAE53F4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45902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E0E61795-9247-9A43-BB14-97D87559D6A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081868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6082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6082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A23E1676-5027-7E46-859F-0D8938E43A3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179024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C61C65EA-2614-1243-8F2F-6959F50C2BAE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&lt;#&gt;</a:t>
            </a: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731410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F28C0EC3-E873-EA41-BBF9-8CF87C8B69D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938485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3BBDDCCA-36EB-724B-90FA-97A64848E4A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137712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3564F711-9B50-3D4B-B5AF-5CEC8CCF037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083414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2075FF6F-639C-2348-8996-35AB704BACA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729507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2C25C483-9CBE-C440-9450-A3D1552C14F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255140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5C9003EC-2D76-1845-AE75-33D3F195582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385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D7EB64-1B48-3B4E-9E67-07CE0D41EB2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961384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AE285936-0F8A-B042-8E1D-89F75C6E8B1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393392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D284EBC1-A001-264B-996C-8A15BAE53F4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161380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E0E61795-9247-9A43-BB14-97D87559D6A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530041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6082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6082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A23E1676-5027-7E46-859F-0D8938E43A3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431925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C61C65EA-2614-1243-8F2F-6959F50C2BAE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&lt;#&gt;</a:t>
            </a: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00452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F28C0EC3-E873-EA41-BBF9-8CF87C8B69D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000950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3BBDDCCA-36EB-724B-90FA-97A64848E4A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19938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3564F711-9B50-3D4B-B5AF-5CEC8CCF037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825788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2075FF6F-639C-2348-8996-35AB704BACA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421468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2C25C483-9CBE-C440-9450-A3D1552C14F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8255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6CFEFE-CDB8-E048-824D-772FB516E79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780366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5C9003EC-2D76-1845-AE75-33D3F195582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472245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AE285936-0F8A-B042-8E1D-89F75C6E8B1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597588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D284EBC1-A001-264B-996C-8A15BAE53F4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217898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E0E61795-9247-9A43-BB14-97D87559D6A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830959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6082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6082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A23E1676-5027-7E46-859F-0D8938E43A3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994486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C61C65EA-2614-1243-8F2F-6959F50C2BAE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&lt;#&gt;</a:t>
            </a: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131088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F28C0EC3-E873-EA41-BBF9-8CF87C8B69D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758068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3BBDDCCA-36EB-724B-90FA-97A64848E4A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929173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3564F711-9B50-3D4B-B5AF-5CEC8CCF037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227100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2075FF6F-639C-2348-8996-35AB704BACA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138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289F1-EAB1-B64C-ABC4-2CAC6816ABA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079803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2C25C483-9CBE-C440-9450-A3D1552C14F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427022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5C9003EC-2D76-1845-AE75-33D3F195582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025154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AE285936-0F8A-B042-8E1D-89F75C6E8B1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280191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D284EBC1-A001-264B-996C-8A15BAE53F4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897919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E0E61795-9247-9A43-BB14-97D87559D6A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713530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6082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6082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A23E1676-5027-7E46-859F-0D8938E43A3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999599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C61C65EA-2614-1243-8F2F-6959F50C2BAE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&lt;#&gt;</a:t>
            </a: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714394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F28C0EC3-E873-EA41-BBF9-8CF87C8B69D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983406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3BBDDCCA-36EB-724B-90FA-97A64848E4A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768219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3564F711-9B50-3D4B-B5AF-5CEC8CCF037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0467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303F1-D872-954C-8F39-876D402A58B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089887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2075FF6F-639C-2348-8996-35AB704BACA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676402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2C25C483-9CBE-C440-9450-A3D1552C14F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040063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5C9003EC-2D76-1845-AE75-33D3F195582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225043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AE285936-0F8A-B042-8E1D-89F75C6E8B1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195272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D284EBC1-A001-264B-996C-8A15BAE53F4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664536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E0E61795-9247-9A43-BB14-97D87559D6A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955897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6082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6082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A23E1676-5027-7E46-859F-0D8938E43A3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625509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C61C65EA-2614-1243-8F2F-6959F50C2BAE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&lt;#&gt;</a:t>
            </a: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022659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6600" y="0"/>
            <a:ext cx="6985000" cy="1009650"/>
          </a:xfrm>
        </p:spPr>
        <p:txBody>
          <a:bodyPr lIns="72000" anchor="ctr" anchorCtr="0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F28C0EC3-E873-EA41-BBF9-8CF87C8B69D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102534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3BBDDCCA-36EB-724B-90FA-97A64848E4A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304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F711B-6890-CC4E-957F-0DC9567B43D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636421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3564F711-9B50-3D4B-B5AF-5CEC8CCF037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770786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2075FF6F-639C-2348-8996-35AB704BACA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58390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2C25C483-9CBE-C440-9450-A3D1552C14F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493719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5C9003EC-2D76-1845-AE75-33D3F195582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407627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AE285936-0F8A-B042-8E1D-89F75C6E8B1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42839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D284EBC1-A001-264B-996C-8A15BAE53F4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02178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E0E61795-9247-9A43-BB14-97D87559D6A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923814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6082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6082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A23E1676-5027-7E46-859F-0D8938E43A3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27535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C61C65EA-2614-1243-8F2F-6959F50C2BAE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&lt;#&gt;</a:t>
            </a: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716476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3575" y="1"/>
            <a:ext cx="7210425" cy="1076324"/>
          </a:xfrm>
        </p:spPr>
        <p:txBody>
          <a:bodyPr lIns="108000" rIns="72000" anchor="ctr" anchorCtr="0"/>
          <a:lstStyle>
            <a:lvl1pPr>
              <a:defRPr sz="24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 sz="2200" b="0"/>
            </a:lvl1pPr>
          </a:lstStyle>
          <a:p>
            <a:fld id="{F28C0EC3-E873-EA41-BBF9-8CF87C8B69D9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083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1250CA-6687-E742-B862-0B9E8BF982D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779148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3BBDDCCA-36EB-724B-90FA-97A64848E4A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574645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3564F711-9B50-3D4B-B5AF-5CEC8CCF037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581664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2075FF6F-639C-2348-8996-35AB704BACA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414386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2C25C483-9CBE-C440-9450-A3D1552C14F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113658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5C9003EC-2D76-1845-AE75-33D3F195582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26756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AE285936-0F8A-B042-8E1D-89F75C6E8B1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513892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D284EBC1-A001-264B-996C-8A15BAE53F4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439249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E0E61795-9247-9A43-BB14-97D87559D6A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721004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6082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6082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A23E1676-5027-7E46-859F-0D8938E43A3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230146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C61C65EA-2614-1243-8F2F-6959F50C2BAE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&lt;#&gt;</a:t>
            </a: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375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6600" y="0"/>
            <a:ext cx="6985000" cy="1009650"/>
          </a:xfrm>
        </p:spPr>
        <p:txBody>
          <a:bodyPr lIns="72000" anchor="ctr" anchorCtr="0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F28C0EC3-E873-EA41-BBF9-8CF87C8B69D9}" type="slidenum">
              <a:rPr lang="en-US"/>
              <a:pPr/>
              <a:t>‹#›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6210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DA33C-58A1-2142-93CE-948CFB0247A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095320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0"/>
            <a:ext cx="6985000" cy="1052736"/>
          </a:xfrm>
        </p:spPr>
        <p:txBody>
          <a:bodyPr anchor="ctr" anchorCtr="0"/>
          <a:lstStyle>
            <a:lvl1pPr>
              <a:defRPr sz="2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F28C0EC3-E873-EA41-BBF9-8CF87C8B69D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z="1400">
                <a:latin typeface="Monotype Corsiva" pitchFamily="66" charset="0"/>
              </a:defRPr>
            </a:lvl1pPr>
          </a:lstStyle>
          <a:p>
            <a:pPr>
              <a:defRPr/>
            </a:pPr>
            <a:r>
              <a:rPr lang="ru-RU" dirty="0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347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3BBDDCCA-36EB-724B-90FA-97A64848E4A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ru-RU" sz="1400" smtClean="0">
                <a:solidFill>
                  <a:srgbClr val="FFFFFF"/>
                </a:solidFill>
              </a:defRPr>
            </a:lvl1pPr>
          </a:lstStyle>
          <a:p>
            <a:r>
              <a:t>Департамент по сбыту тепловой энергии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02933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3564F711-9B50-3D4B-B5AF-5CEC8CCF037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608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2075FF6F-639C-2348-8996-35AB704BACA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881605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2C25C483-9CBE-C440-9450-A3D1552C14F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589097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5C9003EC-2D76-1845-AE75-33D3F195582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76595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AE285936-0F8A-B042-8E1D-89F75C6E8B1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199720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D284EBC1-A001-264B-996C-8A15BAE53F4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316473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E0E61795-9247-9A43-BB14-97D87559D6A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854142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6082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6082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A23E1676-5027-7E46-859F-0D8938E43A3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767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29CB0-8289-E440-B7FF-DAEDB4D7707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18332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C61C65EA-2614-1243-8F2F-6959F50C2BAE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&lt;#&gt;</a:t>
            </a: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867631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6600" y="0"/>
            <a:ext cx="6985000" cy="1009650"/>
          </a:xfrm>
        </p:spPr>
        <p:txBody>
          <a:bodyPr lIns="72000" anchor="ctr" anchorCtr="0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F28C0EC3-E873-EA41-BBF9-8CF87C8B69D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786233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3BBDDCCA-36EB-724B-90FA-97A64848E4A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335011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3564F711-9B50-3D4B-B5AF-5CEC8CCF037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68035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2075FF6F-639C-2348-8996-35AB704BACA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493984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2C25C483-9CBE-C440-9450-A3D1552C14F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142939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5C9003EC-2D76-1845-AE75-33D3F195582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611729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AE285936-0F8A-B042-8E1D-89F75C6E8B1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353815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D284EBC1-A001-264B-996C-8A15BAE53F4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98632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E0E61795-9247-9A43-BB14-97D87559D6A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5405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88C67-709E-EF44-BE9D-9ADEEEF5B9A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30674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6082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6082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A23E1676-5027-7E46-859F-0D8938E43A3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641975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BCF79-A36D-468F-ACDC-19230F23C6A2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FFFFFF"/>
                </a:solidFill>
              </a:rPr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916336302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F0BD4-3A78-48A7-A7ED-EB5127EAD5B3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FFFFFF"/>
                </a:solidFill>
              </a:rPr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84256488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50A8F-52B3-48F2-949B-4B22C77425E3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FFFFFF"/>
                </a:solidFill>
              </a:rPr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852984455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C386D-BEF1-4077-82F1-67245165E8DF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FFFFFF"/>
                </a:solidFill>
              </a:rPr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078704617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A951A-D5B2-4945-A62D-D5DC96DDD457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FFFFFF"/>
                </a:solidFill>
              </a:rPr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117718751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1BC32-4392-41D9-A0AC-33F8DC3FFD7C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FFFFFF"/>
                </a:solidFill>
              </a:rPr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4138710711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92571-5065-4EF2-80EC-A2F4F87868E6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FFFFFF"/>
                </a:solidFill>
              </a:rPr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445640968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92161-53A7-4F07-861D-38530D3EF68E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FFFFFF"/>
                </a:solidFill>
              </a:rPr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021151276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DD958-3E8B-41ED-AF78-4DE1E8A454EB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FFFFFF"/>
                </a:solidFill>
              </a:rPr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9711543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029B36-61D3-5F42-9578-F1AC0E3C5B7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640890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7D90C-F2FD-484D-A87E-62113C7F94F3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FFFFFF"/>
                </a:solidFill>
              </a:rPr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150320364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6082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6082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ABD8E-F1B1-4063-9D4F-32971AC7C865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FFFFFF"/>
                </a:solidFill>
              </a:rPr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42643970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5CA749-5710-DB47-96A3-2614522A569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7317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56D297-AD90-314F-98EE-62ED2FB454D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2901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BCA06C-DB8F-5640-9B0F-BA419671861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3945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EAA1C5-8213-0A44-B222-FAE3EE4591E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7853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A259BD-583B-084F-A3F3-C58192D9252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6393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25CE5E-6ED3-5044-9FDC-0B9C3B53C4D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163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3BBDDCCA-36EB-724B-90FA-97A64848E4AE}" type="slidenum">
              <a:rPr lang="en-US"/>
              <a:pPr/>
              <a:t>‹#›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2725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E17D0D-5E02-2F43-8D21-4A3FBF91BAF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7708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1A5386-C6DE-DE4F-847B-D1B194179F4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8983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640ACB-5933-3246-BA2C-75DFA2914DB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1769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6082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6082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8ADE9B-D37D-614B-80B7-C7D9273B35E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9325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91B772-5ED5-8A49-8E98-A9FDFDA1DDA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3220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D38E37-981A-544C-915B-A6942B04A29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516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7ED9AB-1D48-A241-9F73-95F9F28866F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12296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DCC469-3E62-B649-A2FF-8297275097B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50730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F80F08-7F8F-4340-BA45-559796351FF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14065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07FF80-8AC6-D243-90AE-62BD16FC3A3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517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3564F711-9B50-3D4B-B5AF-5CEC8CCF037C}" type="slidenum">
              <a:rPr lang="en-US"/>
              <a:pPr/>
              <a:t>‹#›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80087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3225FD-4D55-654A-A2F3-E9A2C2C16CA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09556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F7C096-0B42-664E-9082-D771C70D1E2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917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1002A-090D-E444-A7A2-C1E7051EC28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27173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8B8866-52B0-5349-B1E0-8F8EC679372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46812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6082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6082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43A5A-4397-164F-BB6A-62503942A2D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18094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0FD5EA-DDA7-7840-8842-600A74E89FA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63267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CE604-7876-DE40-B0A8-65CB42118DC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9939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848A0B-1CA9-5248-8C37-64BE71DE6F8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05137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79500"/>
            <a:ext cx="4495800" cy="1079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495800" cy="1079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B86F58-4DC8-5945-A10D-A7AEAEBAAE6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88964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0F7D6E-1C22-C547-8CA8-FA3A38292CA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856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2075FF6F-639C-2348-8996-35AB704BACA9}" type="slidenum">
              <a:rPr lang="en-US"/>
              <a:pPr/>
              <a:t>‹#›</a:t>
            </a:fld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78405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7CCC21-F931-4F43-90F0-DE14C38C515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78577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245A7E-8A19-EE49-97D1-507983A846C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70300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C9E219-B2E9-F24A-BEC7-DF4ACD0D8DD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11869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2E4027-02B6-B74C-8219-DBC4BA44B27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3011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6B7CF5-D7D0-674E-A22A-74F2EFF1992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98969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159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159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8FC6F0-5CDD-7B49-B4B9-CEDAEA6DD99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27172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D15133-4ECF-CB4F-9D41-552232384C7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38399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A4DAC7-3A88-AE46-A1E3-27C224F28CD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6258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6A000A-F939-6A4C-9140-0B241E51836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47228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82675"/>
            <a:ext cx="892175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44575" y="1082675"/>
            <a:ext cx="892175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4A2395-E9AA-1D48-A967-FADE0ED65E4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228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2C25C483-9CBE-C440-9450-A3D1552C14F4}" type="slidenum">
              <a:rPr lang="en-US"/>
              <a:pPr/>
              <a:t>‹#›</a:t>
            </a:fld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34614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C0D05B-354F-E941-965A-F797912C42A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72851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EDFCD8-A51E-5C49-9B77-483EAFE3CE4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75727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B8ABA4-627B-C642-B93F-240E1049AB6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85338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C438A5-F515-8749-BD42-352BA54C2CB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79150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AF223A-B370-674C-8E3B-25A81AEDDCE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39290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DA50CD-060E-FD48-AB52-62B958DC668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81668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308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3087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5CBF3E-5C69-DE49-B44A-A31458ED4A9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07330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693E40-DE44-5444-90CA-CDD0BD61A00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85724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175A84-A524-8B49-8C0C-DD7F8646365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50829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93E0B3-73C2-5346-A6F5-E315DE72858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588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5C9003EC-2D76-1845-AE75-33D3F1955827}" type="slidenum">
              <a:rPr lang="en-US"/>
              <a:pPr/>
              <a:t>‹#›</a:t>
            </a:fld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54200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100138"/>
            <a:ext cx="1452563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604963" y="1100138"/>
            <a:ext cx="1454150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9D955C-26AB-E84F-BF85-45A63815240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78248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5F0631-5EA4-F14B-8BB6-7C383C4C1B4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89455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B82052-AEF4-F54A-9142-1B1DFF5C7BD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19785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48952D-7F3F-8A48-996A-B8E20D99D07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76444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1D413E-B1E2-A648-88F4-E9C9930E941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40909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C16381-8358-EC41-8E87-3DC329A85D7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43573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F96B84-495E-A944-A84C-A7EAD9BFF9F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63253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326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326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29D2DC-DD98-C54F-8D00-E7CAD40E791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52952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1937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AE285936-0F8A-B042-8E1D-89F75C6E8B17}" type="slidenum">
              <a:rPr lang="en-US"/>
              <a:pPr/>
              <a:t>‹#›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6918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26896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91815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17726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32499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27674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6871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68964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46328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72300" y="0"/>
            <a:ext cx="2171700" cy="61261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362700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49580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566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/>
            </a:lvl1pPr>
          </a:lstStyle>
          <a:p>
            <a:fld id="{D284EBC1-A001-264B-996C-8A15BAE53F40}" type="slidenum">
              <a:rPr lang="en-US"/>
              <a:pPr/>
              <a:t>‹#›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82103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624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16718476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28954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16034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9684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460167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7072943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8892077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53818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864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90.xml"/><Relationship Id="rId7" Type="http://schemas.openxmlformats.org/officeDocument/2006/relationships/slideLayout" Target="../slideLayouts/slideLayout194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9.xml"/><Relationship Id="rId1" Type="http://schemas.openxmlformats.org/officeDocument/2006/relationships/slideLayout" Target="../slideLayouts/slideLayout188.xml"/><Relationship Id="rId6" Type="http://schemas.openxmlformats.org/officeDocument/2006/relationships/slideLayout" Target="../slideLayouts/slideLayout193.xml"/><Relationship Id="rId11" Type="http://schemas.openxmlformats.org/officeDocument/2006/relationships/slideLayout" Target="../slideLayouts/slideLayout198.xml"/><Relationship Id="rId5" Type="http://schemas.openxmlformats.org/officeDocument/2006/relationships/slideLayout" Target="../slideLayouts/slideLayout192.xml"/><Relationship Id="rId10" Type="http://schemas.openxmlformats.org/officeDocument/2006/relationships/slideLayout" Target="../slideLayouts/slideLayout197.xml"/><Relationship Id="rId4" Type="http://schemas.openxmlformats.org/officeDocument/2006/relationships/slideLayout" Target="../slideLayouts/slideLayout191.xml"/><Relationship Id="rId9" Type="http://schemas.openxmlformats.org/officeDocument/2006/relationships/slideLayout" Target="../slideLayouts/slideLayout196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01.xml"/><Relationship Id="rId7" Type="http://schemas.openxmlformats.org/officeDocument/2006/relationships/slideLayout" Target="../slideLayouts/slideLayout205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200.xml"/><Relationship Id="rId1" Type="http://schemas.openxmlformats.org/officeDocument/2006/relationships/slideLayout" Target="../slideLayouts/slideLayout199.xml"/><Relationship Id="rId6" Type="http://schemas.openxmlformats.org/officeDocument/2006/relationships/slideLayout" Target="../slideLayouts/slideLayout204.xml"/><Relationship Id="rId11" Type="http://schemas.openxmlformats.org/officeDocument/2006/relationships/slideLayout" Target="../slideLayouts/slideLayout209.xml"/><Relationship Id="rId5" Type="http://schemas.openxmlformats.org/officeDocument/2006/relationships/slideLayout" Target="../slideLayouts/slideLayout203.xml"/><Relationship Id="rId10" Type="http://schemas.openxmlformats.org/officeDocument/2006/relationships/slideLayout" Target="../slideLayouts/slideLayout208.xml"/><Relationship Id="rId4" Type="http://schemas.openxmlformats.org/officeDocument/2006/relationships/slideLayout" Target="../slideLayouts/slideLayout202.xml"/><Relationship Id="rId9" Type="http://schemas.openxmlformats.org/officeDocument/2006/relationships/slideLayout" Target="../slideLayouts/slideLayout20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12.xml"/><Relationship Id="rId7" Type="http://schemas.openxmlformats.org/officeDocument/2006/relationships/slideLayout" Target="../slideLayouts/slideLayout216.xml"/><Relationship Id="rId12" Type="http://schemas.openxmlformats.org/officeDocument/2006/relationships/theme" Target="../theme/theme20.xml"/><Relationship Id="rId2" Type="http://schemas.openxmlformats.org/officeDocument/2006/relationships/slideLayout" Target="../slideLayouts/slideLayout211.xml"/><Relationship Id="rId1" Type="http://schemas.openxmlformats.org/officeDocument/2006/relationships/slideLayout" Target="../slideLayouts/slideLayout210.xml"/><Relationship Id="rId6" Type="http://schemas.openxmlformats.org/officeDocument/2006/relationships/slideLayout" Target="../slideLayouts/slideLayout215.xml"/><Relationship Id="rId11" Type="http://schemas.openxmlformats.org/officeDocument/2006/relationships/slideLayout" Target="../slideLayouts/slideLayout220.xml"/><Relationship Id="rId5" Type="http://schemas.openxmlformats.org/officeDocument/2006/relationships/slideLayout" Target="../slideLayouts/slideLayout214.xml"/><Relationship Id="rId10" Type="http://schemas.openxmlformats.org/officeDocument/2006/relationships/slideLayout" Target="../slideLayouts/slideLayout219.xml"/><Relationship Id="rId4" Type="http://schemas.openxmlformats.org/officeDocument/2006/relationships/slideLayout" Target="../slideLayouts/slideLayout213.xml"/><Relationship Id="rId9" Type="http://schemas.openxmlformats.org/officeDocument/2006/relationships/slideLayout" Target="../slideLayouts/slideLayout218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23.xml"/><Relationship Id="rId7" Type="http://schemas.openxmlformats.org/officeDocument/2006/relationships/slideLayout" Target="../slideLayouts/slideLayout227.xml"/><Relationship Id="rId12" Type="http://schemas.openxmlformats.org/officeDocument/2006/relationships/theme" Target="../theme/theme21.xml"/><Relationship Id="rId2" Type="http://schemas.openxmlformats.org/officeDocument/2006/relationships/slideLayout" Target="../slideLayouts/slideLayout222.xml"/><Relationship Id="rId1" Type="http://schemas.openxmlformats.org/officeDocument/2006/relationships/slideLayout" Target="../slideLayouts/slideLayout221.xml"/><Relationship Id="rId6" Type="http://schemas.openxmlformats.org/officeDocument/2006/relationships/slideLayout" Target="../slideLayouts/slideLayout226.xml"/><Relationship Id="rId11" Type="http://schemas.openxmlformats.org/officeDocument/2006/relationships/slideLayout" Target="../slideLayouts/slideLayout231.xml"/><Relationship Id="rId5" Type="http://schemas.openxmlformats.org/officeDocument/2006/relationships/slideLayout" Target="../slideLayouts/slideLayout225.xml"/><Relationship Id="rId10" Type="http://schemas.openxmlformats.org/officeDocument/2006/relationships/slideLayout" Target="../slideLayouts/slideLayout230.xml"/><Relationship Id="rId4" Type="http://schemas.openxmlformats.org/officeDocument/2006/relationships/slideLayout" Target="../slideLayouts/slideLayout224.xml"/><Relationship Id="rId9" Type="http://schemas.openxmlformats.org/officeDocument/2006/relationships/slideLayout" Target="../slideLayouts/slideLayout22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1037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ru-RU"/>
            </a:p>
          </p:txBody>
        </p:sp>
        <p:sp>
          <p:nvSpPr>
            <p:cNvPr id="1038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ru-RU"/>
            </a:p>
          </p:txBody>
        </p:sp>
        <p:sp>
          <p:nvSpPr>
            <p:cNvPr id="1039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ru-RU"/>
            </a:p>
          </p:txBody>
        </p:sp>
      </p:grp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030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03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9937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9135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Monotype Corsiva" pitchFamily="66" charset="0"/>
                <a:ea typeface="+mn-ea"/>
              </a:defRPr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 dirty="0"/>
          </a:p>
        </p:txBody>
      </p:sp>
      <p:sp>
        <p:nvSpPr>
          <p:cNvPr id="1033" name="Line 14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034" name="Line 15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035" name="Picture 20" descr="logo-tgc-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335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0" y="6283325"/>
            <a:ext cx="1828800" cy="574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2400" b="1"/>
            </a:lvl1pPr>
          </a:lstStyle>
          <a:p>
            <a:fld id="{94A5B02D-8CDC-DC4C-A4BB-18B14DA7F67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84" r:id="rId1"/>
    <p:sldLayoutId id="2147485285" r:id="rId2"/>
    <p:sldLayoutId id="2147485286" r:id="rId3"/>
    <p:sldLayoutId id="2147485287" r:id="rId4"/>
    <p:sldLayoutId id="2147485288" r:id="rId5"/>
    <p:sldLayoutId id="2147485289" r:id="rId6"/>
    <p:sldLayoutId id="2147485290" r:id="rId7"/>
    <p:sldLayoutId id="2147485291" r:id="rId8"/>
    <p:sldLayoutId id="2147485292" r:id="rId9"/>
    <p:sldLayoutId id="2147485293" r:id="rId10"/>
    <p:sldLayoutId id="214748529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Arial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Arial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ea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1037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8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9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030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03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9937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Monotype Corsiva" pitchFamily="66" charset="0"/>
                <a:ea typeface="+mn-ea"/>
              </a:defRPr>
            </a:lvl1pPr>
          </a:lstStyle>
          <a:p>
            <a:pPr>
              <a:defRPr/>
            </a:pPr>
            <a:r>
              <a:rPr lang="ru-RU" dirty="0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033" name="Line 14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034" name="Line 15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pic>
        <p:nvPicPr>
          <p:cNvPr id="1035" name="Picture 20" descr="logo-tgc-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335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0" y="6283325"/>
            <a:ext cx="1828800" cy="574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2400" b="1"/>
            </a:lvl1pPr>
          </a:lstStyle>
          <a:p>
            <a:fld id="{94A5B02D-8CDC-DC4C-A4BB-18B14DA7F67B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34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96" r:id="rId1"/>
    <p:sldLayoutId id="2147485297" r:id="rId2"/>
    <p:sldLayoutId id="2147485298" r:id="rId3"/>
    <p:sldLayoutId id="2147485299" r:id="rId4"/>
    <p:sldLayoutId id="2147485300" r:id="rId5"/>
    <p:sldLayoutId id="2147485301" r:id="rId6"/>
    <p:sldLayoutId id="2147485302" r:id="rId7"/>
    <p:sldLayoutId id="2147485303" r:id="rId8"/>
    <p:sldLayoutId id="2147485304" r:id="rId9"/>
    <p:sldLayoutId id="2147485305" r:id="rId10"/>
    <p:sldLayoutId id="214748530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Arial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Arial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ea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1037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8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9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030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03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9937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Monotype Corsiva" pitchFamily="66" charset="0"/>
                <a:ea typeface="+mn-ea"/>
              </a:defRPr>
            </a:lvl1pPr>
          </a:lstStyle>
          <a:p>
            <a:pPr>
              <a:defRPr/>
            </a:pPr>
            <a:r>
              <a:rPr lang="ru-RU" dirty="0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033" name="Line 14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034" name="Line 15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pic>
        <p:nvPicPr>
          <p:cNvPr id="1035" name="Picture 20" descr="logo-tgc-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335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0" y="6283325"/>
            <a:ext cx="1828800" cy="574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2400" b="1"/>
            </a:lvl1pPr>
          </a:lstStyle>
          <a:p>
            <a:fld id="{94A5B02D-8CDC-DC4C-A4BB-18B14DA7F67B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91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21" r:id="rId1"/>
    <p:sldLayoutId id="2147485322" r:id="rId2"/>
    <p:sldLayoutId id="2147485323" r:id="rId3"/>
    <p:sldLayoutId id="2147485324" r:id="rId4"/>
    <p:sldLayoutId id="2147485325" r:id="rId5"/>
    <p:sldLayoutId id="2147485326" r:id="rId6"/>
    <p:sldLayoutId id="2147485327" r:id="rId7"/>
    <p:sldLayoutId id="2147485328" r:id="rId8"/>
    <p:sldLayoutId id="2147485329" r:id="rId9"/>
    <p:sldLayoutId id="2147485330" r:id="rId10"/>
    <p:sldLayoutId id="214748533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Arial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Arial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ea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1037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8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9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030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03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9937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Monotype Corsiva" pitchFamily="66" charset="0"/>
                <a:ea typeface="+mn-ea"/>
              </a:defRPr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033" name="Line 14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034" name="Line 15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pic>
        <p:nvPicPr>
          <p:cNvPr id="1035" name="Picture 20" descr="logo-tgc-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335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0" y="6283325"/>
            <a:ext cx="1828800" cy="574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2400" b="1"/>
            </a:lvl1pPr>
          </a:lstStyle>
          <a:p>
            <a:fld id="{94A5B02D-8CDC-DC4C-A4BB-18B14DA7F67B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789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33" r:id="rId1"/>
    <p:sldLayoutId id="2147485334" r:id="rId2"/>
    <p:sldLayoutId id="2147485335" r:id="rId3"/>
    <p:sldLayoutId id="2147485336" r:id="rId4"/>
    <p:sldLayoutId id="2147485337" r:id="rId5"/>
    <p:sldLayoutId id="2147485338" r:id="rId6"/>
    <p:sldLayoutId id="2147485339" r:id="rId7"/>
    <p:sldLayoutId id="2147485340" r:id="rId8"/>
    <p:sldLayoutId id="2147485341" r:id="rId9"/>
    <p:sldLayoutId id="2147485342" r:id="rId10"/>
    <p:sldLayoutId id="214748534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Arial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Arial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ea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1037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8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9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030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03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9937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8945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Monotype Corsiva" pitchFamily="66" charset="0"/>
                <a:ea typeface="+mn-ea"/>
              </a:defRPr>
            </a:lvl1pPr>
          </a:lstStyle>
          <a:p>
            <a:pPr>
              <a:defRPr/>
            </a:pPr>
            <a:r>
              <a:rPr lang="ru-RU" dirty="0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033" name="Line 14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034" name="Line 15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pic>
        <p:nvPicPr>
          <p:cNvPr id="1035" name="Picture 20" descr="logo-tgc-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335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0" y="6283325"/>
            <a:ext cx="1828800" cy="574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2400" b="1"/>
            </a:lvl1pPr>
          </a:lstStyle>
          <a:p>
            <a:fld id="{94A5B02D-8CDC-DC4C-A4BB-18B14DA7F67B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937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45" r:id="rId1"/>
    <p:sldLayoutId id="2147485346" r:id="rId2"/>
    <p:sldLayoutId id="2147485347" r:id="rId3"/>
    <p:sldLayoutId id="2147485348" r:id="rId4"/>
    <p:sldLayoutId id="2147485349" r:id="rId5"/>
    <p:sldLayoutId id="2147485350" r:id="rId6"/>
    <p:sldLayoutId id="2147485351" r:id="rId7"/>
    <p:sldLayoutId id="2147485352" r:id="rId8"/>
    <p:sldLayoutId id="2147485353" r:id="rId9"/>
    <p:sldLayoutId id="2147485354" r:id="rId10"/>
    <p:sldLayoutId id="214748535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Arial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Arial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ea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1037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8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9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030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03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9937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2" y="6362700"/>
            <a:ext cx="68849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Monotype Corsiva" pitchFamily="66" charset="0"/>
                <a:ea typeface="+mn-ea"/>
              </a:defRPr>
            </a:lvl1pPr>
          </a:lstStyle>
          <a:p>
            <a:pPr>
              <a:defRPr/>
            </a:pPr>
            <a:r>
              <a:rPr lang="ru-RU" dirty="0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033" name="Line 14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034" name="Line 15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pic>
        <p:nvPicPr>
          <p:cNvPr id="1035" name="Picture 20" descr="logo-tgc-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335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0" y="6283325"/>
            <a:ext cx="1828800" cy="574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2400" b="1"/>
            </a:lvl1pPr>
          </a:lstStyle>
          <a:p>
            <a:fld id="{94A5B02D-8CDC-DC4C-A4BB-18B14DA7F67B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784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57" r:id="rId1"/>
    <p:sldLayoutId id="2147485358" r:id="rId2"/>
    <p:sldLayoutId id="2147485359" r:id="rId3"/>
    <p:sldLayoutId id="2147485360" r:id="rId4"/>
    <p:sldLayoutId id="2147485361" r:id="rId5"/>
    <p:sldLayoutId id="2147485362" r:id="rId6"/>
    <p:sldLayoutId id="2147485363" r:id="rId7"/>
    <p:sldLayoutId id="2147485364" r:id="rId8"/>
    <p:sldLayoutId id="2147485365" r:id="rId9"/>
    <p:sldLayoutId id="2147485366" r:id="rId10"/>
    <p:sldLayoutId id="214748536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Arial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Arial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ea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1037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8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9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030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03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9937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2" y="6362700"/>
            <a:ext cx="68659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Monotype Corsiva" pitchFamily="66" charset="0"/>
                <a:ea typeface="+mn-ea"/>
              </a:defRPr>
            </a:lvl1pPr>
          </a:lstStyle>
          <a:p>
            <a:pPr>
              <a:defRPr/>
            </a:pPr>
            <a:r>
              <a:rPr lang="ru-RU" dirty="0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033" name="Line 14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034" name="Line 15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pic>
        <p:nvPicPr>
          <p:cNvPr id="1035" name="Picture 20" descr="logo-tgc-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335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0" y="6283325"/>
            <a:ext cx="1828800" cy="574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2400" b="1"/>
            </a:lvl1pPr>
          </a:lstStyle>
          <a:p>
            <a:fld id="{94A5B02D-8CDC-DC4C-A4BB-18B14DA7F67B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263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69" r:id="rId1"/>
    <p:sldLayoutId id="2147485370" r:id="rId2"/>
    <p:sldLayoutId id="2147485371" r:id="rId3"/>
    <p:sldLayoutId id="2147485372" r:id="rId4"/>
    <p:sldLayoutId id="2147485373" r:id="rId5"/>
    <p:sldLayoutId id="2147485374" r:id="rId6"/>
    <p:sldLayoutId id="2147485375" r:id="rId7"/>
    <p:sldLayoutId id="2147485376" r:id="rId8"/>
    <p:sldLayoutId id="2147485377" r:id="rId9"/>
    <p:sldLayoutId id="2147485378" r:id="rId10"/>
    <p:sldLayoutId id="214748537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Arial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Arial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ea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1037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8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9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030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03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9937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2" y="6362700"/>
            <a:ext cx="68468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Monotype Corsiva" pitchFamily="66" charset="0"/>
                <a:ea typeface="+mn-ea"/>
              </a:defRPr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033" name="Line 14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034" name="Line 15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pic>
        <p:nvPicPr>
          <p:cNvPr id="1035" name="Picture 20" descr="logo-tgc-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335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0" y="6283325"/>
            <a:ext cx="1828800" cy="574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2400" b="1"/>
            </a:lvl1pPr>
          </a:lstStyle>
          <a:p>
            <a:fld id="{94A5B02D-8CDC-DC4C-A4BB-18B14DA7F67B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91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81" r:id="rId1"/>
    <p:sldLayoutId id="2147485382" r:id="rId2"/>
    <p:sldLayoutId id="2147485383" r:id="rId3"/>
    <p:sldLayoutId id="2147485384" r:id="rId4"/>
    <p:sldLayoutId id="2147485385" r:id="rId5"/>
    <p:sldLayoutId id="2147485386" r:id="rId6"/>
    <p:sldLayoutId id="2147485387" r:id="rId7"/>
    <p:sldLayoutId id="2147485388" r:id="rId8"/>
    <p:sldLayoutId id="2147485389" r:id="rId9"/>
    <p:sldLayoutId id="2147485390" r:id="rId10"/>
    <p:sldLayoutId id="214748539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Arial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Arial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ea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1037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8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9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030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03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9937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2" y="6362700"/>
            <a:ext cx="68849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Monotype Corsiva" pitchFamily="66" charset="0"/>
                <a:ea typeface="+mn-ea"/>
              </a:defRPr>
            </a:lvl1pPr>
          </a:lstStyle>
          <a:p>
            <a:pPr algn="r">
              <a:defRPr/>
            </a:pPr>
            <a:r>
              <a:rPr lang="ru-RU" dirty="0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033" name="Line 14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034" name="Line 15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pic>
        <p:nvPicPr>
          <p:cNvPr id="1035" name="Picture 20" descr="logo-tgc-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335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0" y="6283325"/>
            <a:ext cx="1828800" cy="574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2400" b="1"/>
            </a:lvl1pPr>
          </a:lstStyle>
          <a:p>
            <a:fld id="{94A5B02D-8CDC-DC4C-A4BB-18B14DA7F67B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32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93" r:id="rId1"/>
    <p:sldLayoutId id="2147485394" r:id="rId2"/>
    <p:sldLayoutId id="2147485395" r:id="rId3"/>
    <p:sldLayoutId id="2147485396" r:id="rId4"/>
    <p:sldLayoutId id="2147485397" r:id="rId5"/>
    <p:sldLayoutId id="2147485398" r:id="rId6"/>
    <p:sldLayoutId id="2147485399" r:id="rId7"/>
    <p:sldLayoutId id="2147485400" r:id="rId8"/>
    <p:sldLayoutId id="2147485401" r:id="rId9"/>
    <p:sldLayoutId id="2147485402" r:id="rId10"/>
    <p:sldLayoutId id="214748540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Arial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Arial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ea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1037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8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9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030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03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9937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8183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Monotype Corsiva" pitchFamily="66" charset="0"/>
                <a:ea typeface="+mn-ea"/>
              </a:defRPr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033" name="Line 14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034" name="Line 15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pic>
        <p:nvPicPr>
          <p:cNvPr id="1035" name="Picture 20" descr="logo-tgc-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335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0" y="6283325"/>
            <a:ext cx="1828800" cy="574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2400" b="1"/>
            </a:lvl1pPr>
          </a:lstStyle>
          <a:p>
            <a:fld id="{94A5B02D-8CDC-DC4C-A4BB-18B14DA7F67B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946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05" r:id="rId1"/>
    <p:sldLayoutId id="2147485406" r:id="rId2"/>
    <p:sldLayoutId id="2147485407" r:id="rId3"/>
    <p:sldLayoutId id="2147485408" r:id="rId4"/>
    <p:sldLayoutId id="2147485409" r:id="rId5"/>
    <p:sldLayoutId id="2147485410" r:id="rId6"/>
    <p:sldLayoutId id="2147485411" r:id="rId7"/>
    <p:sldLayoutId id="2147485412" r:id="rId8"/>
    <p:sldLayoutId id="2147485413" r:id="rId9"/>
    <p:sldLayoutId id="2147485414" r:id="rId10"/>
    <p:sldLayoutId id="214748541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Arial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Arial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ea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1037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ru-RU">
                <a:solidFill>
                  <a:srgbClr val="FFFFFF"/>
                </a:solidFill>
                <a:latin typeface="Arial Narrow"/>
              </a:endParaRPr>
            </a:p>
          </p:txBody>
        </p:sp>
        <p:sp>
          <p:nvSpPr>
            <p:cNvPr id="1038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ru-RU">
                <a:solidFill>
                  <a:srgbClr val="FFFFFF"/>
                </a:solidFill>
                <a:latin typeface="Arial Narrow"/>
              </a:endParaRPr>
            </a:p>
          </p:txBody>
        </p:sp>
        <p:sp>
          <p:nvSpPr>
            <p:cNvPr id="1039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ru-RU">
                <a:solidFill>
                  <a:srgbClr val="FFFFFF"/>
                </a:solidFill>
                <a:latin typeface="Arial Narrow"/>
              </a:endParaRPr>
            </a:p>
          </p:txBody>
        </p:sp>
      </p:grp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1030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103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9937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Monotype Corsiva" pitchFamily="66" charset="0"/>
                <a:ea typeface="+mn-ea"/>
              </a:defRPr>
            </a:lvl1pPr>
          </a:lstStyle>
          <a:p>
            <a:pPr>
              <a:defRPr/>
            </a:pPr>
            <a:r>
              <a:rPr lang="ru-RU" dirty="0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033" name="Line 14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1034" name="Line 15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  <a:latin typeface="Arial Narrow"/>
            </a:endParaRPr>
          </a:p>
        </p:txBody>
      </p:sp>
      <p:pic>
        <p:nvPicPr>
          <p:cNvPr id="1035" name="Picture 20" descr="logo-tgc-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335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0" y="6283325"/>
            <a:ext cx="1828800" cy="574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2400" b="1"/>
            </a:lvl1pPr>
          </a:lstStyle>
          <a:p>
            <a:fld id="{94A5B02D-8CDC-DC4C-A4BB-18B14DA7F67B}" type="slidenum">
              <a:rPr lang="ru-RU">
                <a:solidFill>
                  <a:srgbClr val="FFFFFF"/>
                </a:solidFill>
                <a:latin typeface="Arial Narrow"/>
              </a:rPr>
              <a:pPr/>
              <a:t>‹#›</a:t>
            </a:fld>
            <a:endParaRPr lang="ru-RU">
              <a:solidFill>
                <a:srgbClr val="FFFFFF"/>
              </a:solidFill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60670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17" r:id="rId1"/>
    <p:sldLayoutId id="2147485418" r:id="rId2"/>
    <p:sldLayoutId id="2147485419" r:id="rId3"/>
    <p:sldLayoutId id="2147485420" r:id="rId4"/>
    <p:sldLayoutId id="2147485421" r:id="rId5"/>
    <p:sldLayoutId id="2147485422" r:id="rId6"/>
    <p:sldLayoutId id="2147485423" r:id="rId7"/>
    <p:sldLayoutId id="2147485424" r:id="rId8"/>
    <p:sldLayoutId id="2147485425" r:id="rId9"/>
    <p:sldLayoutId id="2147485426" r:id="rId10"/>
    <p:sldLayoutId id="214748542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Arial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Arial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ea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 Narrow" pitchFamily="34" charset="0"/>
                <a:ea typeface="+mn-ea"/>
              </a:defRPr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374C7DA-5480-334C-A3B1-49D6993B4F3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96" r:id="rId1"/>
    <p:sldLayoutId id="2147485197" r:id="rId2"/>
    <p:sldLayoutId id="2147485198" r:id="rId3"/>
    <p:sldLayoutId id="2147485199" r:id="rId4"/>
    <p:sldLayoutId id="2147485200" r:id="rId5"/>
    <p:sldLayoutId id="2147485201" r:id="rId6"/>
    <p:sldLayoutId id="2147485202" r:id="rId7"/>
    <p:sldLayoutId id="2147485203" r:id="rId8"/>
    <p:sldLayoutId id="2147485204" r:id="rId9"/>
    <p:sldLayoutId id="2147485205" r:id="rId10"/>
    <p:sldLayoutId id="2147485206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Arial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Arial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1037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8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9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030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03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9937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9135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Monotype Corsiva" pitchFamily="66" charset="0"/>
                <a:ea typeface="+mn-ea"/>
              </a:defRPr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Департамент по сбыту тепловой энергии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033" name="Line 14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034" name="Line 15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pic>
        <p:nvPicPr>
          <p:cNvPr id="1035" name="Picture 20" descr="logo-tgc-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335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0" y="6283325"/>
            <a:ext cx="1828800" cy="574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2400" b="1"/>
            </a:lvl1pPr>
          </a:lstStyle>
          <a:p>
            <a:fld id="{94A5B02D-8CDC-DC4C-A4BB-18B14DA7F67B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957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29" r:id="rId1"/>
    <p:sldLayoutId id="2147485430" r:id="rId2"/>
    <p:sldLayoutId id="2147485431" r:id="rId3"/>
    <p:sldLayoutId id="2147485432" r:id="rId4"/>
    <p:sldLayoutId id="2147485433" r:id="rId5"/>
    <p:sldLayoutId id="2147485434" r:id="rId6"/>
    <p:sldLayoutId id="2147485435" r:id="rId7"/>
    <p:sldLayoutId id="2147485436" r:id="rId8"/>
    <p:sldLayoutId id="2147485437" r:id="rId9"/>
    <p:sldLayoutId id="2147485438" r:id="rId10"/>
    <p:sldLayoutId id="214748543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Arial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Arial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ea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52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</p:txBody>
      </p:sp>
      <p:sp>
        <p:nvSpPr>
          <p:cNvPr id="2051" name="Rectangle 20"/>
          <p:cNvSpPr>
            <a:spLocks noChangeArrowheads="1"/>
          </p:cNvSpPr>
          <p:nvPr userDrawn="1"/>
        </p:nvSpPr>
        <p:spPr bwMode="auto">
          <a:xfrm>
            <a:off x="1939925" y="2606675"/>
            <a:ext cx="7204075" cy="3713163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>
              <a:solidFill>
                <a:srgbClr val="FFFFFF"/>
              </a:solidFill>
              <a:ea typeface="+mn-ea"/>
              <a:cs typeface="+mn-cs"/>
            </a:endParaRPr>
          </a:p>
        </p:txBody>
      </p:sp>
      <p:grpSp>
        <p:nvGrpSpPr>
          <p:cNvPr id="2052" name="Group 3"/>
          <p:cNvGrpSpPr>
            <a:grpSpLocks/>
          </p:cNvGrpSpPr>
          <p:nvPr userDrawn="1"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2062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rgbClr val="FFFFFF"/>
                </a:solidFill>
                <a:ea typeface="+mn-ea"/>
                <a:cs typeface="+mn-cs"/>
              </a:endParaRPr>
            </a:p>
          </p:txBody>
        </p:sp>
        <p:sp>
          <p:nvSpPr>
            <p:cNvPr id="2063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rgbClr val="FFFFFF"/>
                </a:solidFill>
                <a:ea typeface="+mn-ea"/>
                <a:cs typeface="+mn-cs"/>
              </a:endParaRPr>
            </a:p>
          </p:txBody>
        </p:sp>
        <p:sp>
          <p:nvSpPr>
            <p:cNvPr id="2064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eaLnBrk="0" hangingPunct="0"/>
              <a:endParaRPr lang="ru-RU" smtClean="0">
                <a:solidFill>
                  <a:srgbClr val="FFFFFF"/>
                </a:solidFill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2053" name="Rectangle 7"/>
          <p:cNvSpPr>
            <a:spLocks noChangeArrowheads="1"/>
          </p:cNvSpPr>
          <p:nvPr userDrawn="1"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>
              <a:solidFill>
                <a:srgbClr val="FFFFFF"/>
              </a:solidFill>
              <a:ea typeface="+mn-ea"/>
              <a:cs typeface="+mn-cs"/>
            </a:endParaRPr>
          </a:p>
        </p:txBody>
      </p:sp>
      <p:sp>
        <p:nvSpPr>
          <p:cNvPr id="2054" name="Rectangle 8"/>
          <p:cNvSpPr>
            <a:spLocks noChangeArrowheads="1"/>
          </p:cNvSpPr>
          <p:nvPr userDrawn="1"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>
              <a:solidFill>
                <a:srgbClr val="FFFFFF"/>
              </a:solidFill>
              <a:ea typeface="+mn-ea"/>
              <a:cs typeface="+mn-cs"/>
            </a:endParaRPr>
          </a:p>
        </p:txBody>
      </p:sp>
      <p:sp>
        <p:nvSpPr>
          <p:cNvPr id="2055" name="Line 9"/>
          <p:cNvSpPr>
            <a:spLocks noChangeShapeType="1"/>
          </p:cNvSpPr>
          <p:nvPr userDrawn="1"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eaLnBrk="0" hangingPunct="0"/>
            <a:endParaRPr lang="ru-RU" smtClean="0">
              <a:solidFill>
                <a:srgbClr val="FFFFFF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05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693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2000" b="1"/>
            </a:lvl1pPr>
          </a:lstStyle>
          <a:p>
            <a:pPr>
              <a:defRPr/>
            </a:pPr>
            <a:fld id="{286CBD4E-62E0-41ED-88CF-EE27A07142FF}" type="slidenum">
              <a:rPr lang="ru-RU" altLang="ru-RU">
                <a:solidFill>
                  <a:srgbClr val="FFFFFF"/>
                </a:solidFill>
                <a:latin typeface="Arial Narrow" panose="020B0606020202030204" pitchFamily="34" charset="0"/>
                <a:ea typeface="+mn-ea"/>
                <a:cs typeface="+mn-cs"/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6932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2000"/>
            </a:lvl1pPr>
          </a:lstStyle>
          <a:p>
            <a:pPr>
              <a:defRPr/>
            </a:pPr>
            <a:r>
              <a:rPr lang="ru-RU">
                <a:solidFill>
                  <a:srgbClr val="FFFFFF"/>
                </a:solidFill>
                <a:latin typeface="Arial Narrow" panose="020B0606020202030204" pitchFamily="34" charset="0"/>
                <a:ea typeface="+mn-ea"/>
                <a:cs typeface="+mn-cs"/>
              </a:rPr>
              <a:t>НАЗВАНИЕ ПРЕЗЕНТАЦИИ</a:t>
            </a:r>
          </a:p>
        </p:txBody>
      </p:sp>
      <p:sp>
        <p:nvSpPr>
          <p:cNvPr id="2059" name="Line 21"/>
          <p:cNvSpPr>
            <a:spLocks noChangeShapeType="1"/>
          </p:cNvSpPr>
          <p:nvPr userDrawn="1"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eaLnBrk="0" hangingPunct="0"/>
            <a:endParaRPr lang="ru-RU" smtClean="0">
              <a:solidFill>
                <a:srgbClr val="FFFFFF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060" name="Line 22"/>
          <p:cNvSpPr>
            <a:spLocks noChangeShapeType="1"/>
          </p:cNvSpPr>
          <p:nvPr userDrawn="1"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eaLnBrk="0" hangingPunct="0"/>
            <a:endParaRPr lang="ru-RU" smtClean="0">
              <a:solidFill>
                <a:srgbClr val="FFFFFF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pic>
        <p:nvPicPr>
          <p:cNvPr id="2061" name="Picture 27" descr="logo-tgc-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335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1712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41" r:id="rId1"/>
    <p:sldLayoutId id="2147485442" r:id="rId2"/>
    <p:sldLayoutId id="2147485443" r:id="rId3"/>
    <p:sldLayoutId id="2147485444" r:id="rId4"/>
    <p:sldLayoutId id="2147485445" r:id="rId5"/>
    <p:sldLayoutId id="2147485446" r:id="rId6"/>
    <p:sldLayoutId id="2147485447" r:id="rId7"/>
    <p:sldLayoutId id="2147485448" r:id="rId8"/>
    <p:sldLayoutId id="2147485449" r:id="rId9"/>
    <p:sldLayoutId id="2147485450" r:id="rId10"/>
    <p:sldLayoutId id="214748545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75" name="Rectangle 20"/>
          <p:cNvSpPr>
            <a:spLocks noChangeArrowheads="1"/>
          </p:cNvSpPr>
          <p:nvPr/>
        </p:nvSpPr>
        <p:spPr bwMode="auto">
          <a:xfrm>
            <a:off x="1939925" y="2606675"/>
            <a:ext cx="7204075" cy="3713163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ru-RU"/>
          </a:p>
        </p:txBody>
      </p:sp>
      <p:grpSp>
        <p:nvGrpSpPr>
          <p:cNvPr id="3076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3086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ru-RU"/>
            </a:p>
          </p:txBody>
        </p:sp>
        <p:sp>
          <p:nvSpPr>
            <p:cNvPr id="3087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ru-RU"/>
            </a:p>
          </p:txBody>
        </p:sp>
        <p:sp>
          <p:nvSpPr>
            <p:cNvPr id="3088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ru-RU"/>
            </a:p>
          </p:txBody>
        </p:sp>
      </p:grp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079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080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2693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fld id="{4752A9DB-4BD4-CF48-BD36-B026B2F0DCC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6932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>
                <a:latin typeface="Arial Narrow" pitchFamily="34" charset="0"/>
                <a:ea typeface="+mn-ea"/>
              </a:defRPr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  <p:sp>
        <p:nvSpPr>
          <p:cNvPr id="3083" name="Line 21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084" name="Line 22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3085" name="Picture 27" descr="logo-tgc-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335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207" r:id="rId1"/>
    <p:sldLayoutId id="2147485208" r:id="rId2"/>
    <p:sldLayoutId id="2147485209" r:id="rId3"/>
    <p:sldLayoutId id="2147485210" r:id="rId4"/>
    <p:sldLayoutId id="2147485211" r:id="rId5"/>
    <p:sldLayoutId id="2147485212" r:id="rId6"/>
    <p:sldLayoutId id="2147485213" r:id="rId7"/>
    <p:sldLayoutId id="2147485214" r:id="rId8"/>
    <p:sldLayoutId id="2147485215" r:id="rId9"/>
    <p:sldLayoutId id="2147485216" r:id="rId10"/>
    <p:sldLayoutId id="214748521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Arial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Arial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ea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099" name="Rectangle 19"/>
          <p:cNvSpPr>
            <a:spLocks noChangeArrowheads="1"/>
          </p:cNvSpPr>
          <p:nvPr/>
        </p:nvSpPr>
        <p:spPr bwMode="auto">
          <a:xfrm>
            <a:off x="0" y="2605088"/>
            <a:ext cx="9144000" cy="3713162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ru-RU"/>
          </a:p>
        </p:txBody>
      </p:sp>
      <p:grpSp>
        <p:nvGrpSpPr>
          <p:cNvPr id="4100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4111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ru-RU"/>
            </a:p>
          </p:txBody>
        </p:sp>
        <p:sp>
          <p:nvSpPr>
            <p:cNvPr id="4112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ru-RU"/>
            </a:p>
          </p:txBody>
        </p:sp>
        <p:sp>
          <p:nvSpPr>
            <p:cNvPr id="4113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ru-RU"/>
            </a:p>
          </p:txBody>
        </p:sp>
      </p:grp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4102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4103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4104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2703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fld id="{BD38C198-2232-E94D-A6F1-78AB04E8283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7035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>
                <a:latin typeface="Arial Narrow" pitchFamily="34" charset="0"/>
                <a:ea typeface="+mn-ea"/>
              </a:defRPr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  <p:sp>
        <p:nvSpPr>
          <p:cNvPr id="4107" name="Rectangle 15"/>
          <p:cNvSpPr>
            <a:spLocks noChangeArrowheads="1"/>
          </p:cNvSpPr>
          <p:nvPr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4108" name="Line 20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4109" name="Line 21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4110" name="Picture 27" descr="logo-tgc-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335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218" r:id="rId1"/>
    <p:sldLayoutId id="2147485219" r:id="rId2"/>
    <p:sldLayoutId id="2147485220" r:id="rId3"/>
    <p:sldLayoutId id="2147485221" r:id="rId4"/>
    <p:sldLayoutId id="2147485222" r:id="rId5"/>
    <p:sldLayoutId id="2147485223" r:id="rId6"/>
    <p:sldLayoutId id="2147485224" r:id="rId7"/>
    <p:sldLayoutId id="2147485225" r:id="rId8"/>
    <p:sldLayoutId id="2147485226" r:id="rId9"/>
    <p:sldLayoutId id="2147485227" r:id="rId10"/>
    <p:sldLayoutId id="2147485228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Arial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Arial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ea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123" name="Rectangle 23"/>
          <p:cNvSpPr>
            <a:spLocks noChangeArrowheads="1"/>
          </p:cNvSpPr>
          <p:nvPr/>
        </p:nvSpPr>
        <p:spPr bwMode="auto">
          <a:xfrm>
            <a:off x="0" y="2159000"/>
            <a:ext cx="9144000" cy="4160838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ru-RU"/>
          </a:p>
        </p:txBody>
      </p:sp>
      <p:grpSp>
        <p:nvGrpSpPr>
          <p:cNvPr id="5124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5135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ru-RU"/>
            </a:p>
          </p:txBody>
        </p:sp>
        <p:sp>
          <p:nvSpPr>
            <p:cNvPr id="5136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ru-RU"/>
            </a:p>
          </p:txBody>
        </p:sp>
        <p:sp>
          <p:nvSpPr>
            <p:cNvPr id="5137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ru-RU"/>
            </a:p>
          </p:txBody>
        </p:sp>
      </p:grp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5126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5127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5128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27137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fld id="{72B24784-8AD4-6243-934F-2616B822462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7137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>
                <a:latin typeface="Arial Narrow" pitchFamily="34" charset="0"/>
                <a:ea typeface="+mn-ea"/>
              </a:defRPr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  <p:sp>
        <p:nvSpPr>
          <p:cNvPr id="5131" name="Rectangle 15"/>
          <p:cNvSpPr>
            <a:spLocks noChangeArrowheads="1"/>
          </p:cNvSpPr>
          <p:nvPr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5132" name="Line 24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5133" name="Line 25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5134" name="Picture 30" descr="logo-tgc-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335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229" r:id="rId1"/>
    <p:sldLayoutId id="2147485230" r:id="rId2"/>
    <p:sldLayoutId id="2147485231" r:id="rId3"/>
    <p:sldLayoutId id="2147485232" r:id="rId4"/>
    <p:sldLayoutId id="2147485233" r:id="rId5"/>
    <p:sldLayoutId id="2147485234" r:id="rId6"/>
    <p:sldLayoutId id="2147485235" r:id="rId7"/>
    <p:sldLayoutId id="2147485236" r:id="rId8"/>
    <p:sldLayoutId id="2147485237" r:id="rId9"/>
    <p:sldLayoutId id="2147485238" r:id="rId10"/>
    <p:sldLayoutId id="214748523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Arial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Arial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ea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935163" y="1077913"/>
            <a:ext cx="7208837" cy="5262562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ru-RU"/>
          </a:p>
        </p:txBody>
      </p:sp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6159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ru-RU"/>
            </a:p>
          </p:txBody>
        </p:sp>
        <p:sp>
          <p:nvSpPr>
            <p:cNvPr id="6160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ru-RU"/>
            </a:p>
          </p:txBody>
        </p:sp>
        <p:sp>
          <p:nvSpPr>
            <p:cNvPr id="6161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ru-RU"/>
            </a:p>
          </p:txBody>
        </p:sp>
      </p:grpSp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6150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6151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6152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82675"/>
            <a:ext cx="1936750" cy="522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</a:t>
            </a:r>
          </a:p>
          <a:p>
            <a:pPr lvl="0"/>
            <a:r>
              <a:rPr lang="ru-RU"/>
              <a:t>текста</a:t>
            </a:r>
          </a:p>
        </p:txBody>
      </p:sp>
      <p:sp>
        <p:nvSpPr>
          <p:cNvPr id="2723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fld id="{51598379-7691-3D49-A186-EC67A2290CF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7239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>
                <a:latin typeface="Arial Narrow" pitchFamily="34" charset="0"/>
                <a:ea typeface="+mn-ea"/>
              </a:defRPr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  <p:sp>
        <p:nvSpPr>
          <p:cNvPr id="6155" name="Rectangle 15"/>
          <p:cNvSpPr>
            <a:spLocks noChangeArrowheads="1"/>
          </p:cNvSpPr>
          <p:nvPr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6156" name="Line 17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6157" name="Line 18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6158" name="Picture 24" descr="logo-tgc-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335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240" r:id="rId1"/>
    <p:sldLayoutId id="2147485241" r:id="rId2"/>
    <p:sldLayoutId id="2147485242" r:id="rId3"/>
    <p:sldLayoutId id="2147485243" r:id="rId4"/>
    <p:sldLayoutId id="2147485244" r:id="rId5"/>
    <p:sldLayoutId id="2147485245" r:id="rId6"/>
    <p:sldLayoutId id="2147485246" r:id="rId7"/>
    <p:sldLayoutId id="2147485247" r:id="rId8"/>
    <p:sldLayoutId id="2147485248" r:id="rId9"/>
    <p:sldLayoutId id="2147485249" r:id="rId10"/>
    <p:sldLayoutId id="214748525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Arial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Arial" charset="0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ea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057525" y="1087438"/>
            <a:ext cx="6086475" cy="525145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ru-RU"/>
          </a:p>
        </p:txBody>
      </p:sp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7183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ru-RU"/>
            </a:p>
          </p:txBody>
        </p:sp>
        <p:sp>
          <p:nvSpPr>
            <p:cNvPr id="7184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ru-RU"/>
            </a:p>
          </p:txBody>
        </p:sp>
        <p:sp>
          <p:nvSpPr>
            <p:cNvPr id="7185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ru-RU"/>
            </a:p>
          </p:txBody>
        </p:sp>
      </p:grpSp>
      <p:sp>
        <p:nvSpPr>
          <p:cNvPr id="7172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7173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7174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7175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717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100138"/>
            <a:ext cx="3059113" cy="522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</a:t>
            </a:r>
          </a:p>
          <a:p>
            <a:pPr lvl="0"/>
            <a:r>
              <a:rPr lang="ru-RU"/>
              <a:t>текста</a:t>
            </a:r>
          </a:p>
        </p:txBody>
      </p:sp>
      <p:sp>
        <p:nvSpPr>
          <p:cNvPr id="27546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fld id="{8203B153-3E9F-DB47-90A2-EFE553A4F2E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7546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>
                <a:latin typeface="Arial Narrow" pitchFamily="34" charset="0"/>
                <a:ea typeface="+mn-ea"/>
              </a:defRPr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  <p:sp>
        <p:nvSpPr>
          <p:cNvPr id="7179" name="Rectangle 14"/>
          <p:cNvSpPr>
            <a:spLocks noChangeArrowheads="1"/>
          </p:cNvSpPr>
          <p:nvPr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7180" name="Line 16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7181" name="Line 17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7182" name="Picture 23" descr="logo-tgc-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335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251" r:id="rId1"/>
    <p:sldLayoutId id="2147485252" r:id="rId2"/>
    <p:sldLayoutId id="2147485253" r:id="rId3"/>
    <p:sldLayoutId id="2147485254" r:id="rId4"/>
    <p:sldLayoutId id="2147485255" r:id="rId5"/>
    <p:sldLayoutId id="2147485256" r:id="rId6"/>
    <p:sldLayoutId id="2147485257" r:id="rId7"/>
    <p:sldLayoutId id="2147485258" r:id="rId8"/>
    <p:sldLayoutId id="2147485259" r:id="rId9"/>
    <p:sldLayoutId id="2147485260" r:id="rId10"/>
    <p:sldLayoutId id="214748526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Arial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Arial" charset="0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ea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ru-RU"/>
          </a:p>
        </p:txBody>
      </p:sp>
      <p:grpSp>
        <p:nvGrpSpPr>
          <p:cNvPr id="8195" name="Group 4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8205" name="Rectangle 5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ru-RU"/>
            </a:p>
          </p:txBody>
        </p:sp>
        <p:sp>
          <p:nvSpPr>
            <p:cNvPr id="8206" name="Rectangle 6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ru-RU"/>
            </a:p>
          </p:txBody>
        </p:sp>
        <p:sp>
          <p:nvSpPr>
            <p:cNvPr id="8207" name="Line 7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ru-RU"/>
            </a:p>
          </p:txBody>
        </p:sp>
      </p:grpSp>
      <p:sp>
        <p:nvSpPr>
          <p:cNvPr id="8196" name="Rectangle 8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8197" name="Rectangle 9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8198" name="Line 10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819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676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>
                <a:latin typeface="Arial Narrow" pitchFamily="34" charset="0"/>
                <a:ea typeface="+mn-ea"/>
              </a:defRPr>
            </a:lvl1pPr>
          </a:lstStyle>
          <a:p>
            <a:pPr>
              <a:defRPr/>
            </a:pPr>
            <a:r>
              <a:rPr lang="ru-RU" smtClean="0"/>
              <a:t>Департамент по сбыту тепловой энергии</a:t>
            </a:r>
            <a:endParaRPr lang="ru-RU"/>
          </a:p>
        </p:txBody>
      </p:sp>
      <p:sp>
        <p:nvSpPr>
          <p:cNvPr id="8201" name="Rectangle 14"/>
          <p:cNvSpPr>
            <a:spLocks noChangeArrowheads="1"/>
          </p:cNvSpPr>
          <p:nvPr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8202" name="Line 16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8203" name="Line 17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8204" name="Picture 22" descr="logo-tgc-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335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262" r:id="rId1"/>
    <p:sldLayoutId id="2147485263" r:id="rId2"/>
    <p:sldLayoutId id="2147485264" r:id="rId3"/>
    <p:sldLayoutId id="2147485265" r:id="rId4"/>
    <p:sldLayoutId id="2147485266" r:id="rId5"/>
    <p:sldLayoutId id="2147485267" r:id="rId6"/>
    <p:sldLayoutId id="2147485268" r:id="rId7"/>
    <p:sldLayoutId id="2147485269" r:id="rId8"/>
    <p:sldLayoutId id="2147485270" r:id="rId9"/>
    <p:sldLayoutId id="2147485271" r:id="rId10"/>
    <p:sldLayoutId id="2147485272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Arial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Arial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ea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9219" name="Rectangle 9"/>
          <p:cNvSpPr>
            <a:spLocks noChangeArrowheads="1"/>
          </p:cNvSpPr>
          <p:nvPr/>
        </p:nvSpPr>
        <p:spPr bwMode="auto">
          <a:xfrm>
            <a:off x="0" y="6313488"/>
            <a:ext cx="9144000" cy="544512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9220" name="Rectangle 13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9221" name="Rectangle 14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9222" name="Line 15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9223" name="Line 33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9224" name="Line 34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9225" name="Picture 39" descr="logo-tgc-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335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273" r:id="rId1"/>
    <p:sldLayoutId id="2147485274" r:id="rId2"/>
    <p:sldLayoutId id="2147485275" r:id="rId3"/>
    <p:sldLayoutId id="2147485276" r:id="rId4"/>
    <p:sldLayoutId id="2147485277" r:id="rId5"/>
    <p:sldLayoutId id="2147485278" r:id="rId6"/>
    <p:sldLayoutId id="2147485279" r:id="rId7"/>
    <p:sldLayoutId id="2147485280" r:id="rId8"/>
    <p:sldLayoutId id="2147485281" r:id="rId9"/>
    <p:sldLayoutId id="2147485282" r:id="rId10"/>
    <p:sldLayoutId id="214748528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Arial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Arial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96954" y="6322859"/>
            <a:ext cx="7247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Либеральная платформа партии «Единая Россия» и </a:t>
            </a:r>
            <a:r>
              <a:rPr lang="ru-RU" sz="1400" dirty="0" err="1"/>
              <a:t>медиахолдинг</a:t>
            </a:r>
            <a:r>
              <a:rPr lang="ru-RU" sz="1400" dirty="0"/>
              <a:t> «Эксперт</a:t>
            </a:r>
            <a:r>
              <a:rPr lang="ru-RU" sz="1400" dirty="0" smtClean="0"/>
              <a:t>»:</a:t>
            </a:r>
            <a:endParaRPr lang="ru-RU" sz="1400" dirty="0"/>
          </a:p>
          <a:p>
            <a:r>
              <a:rPr lang="ru-RU" sz="1400" dirty="0"/>
              <a:t>к</a:t>
            </a:r>
            <a:r>
              <a:rPr lang="ru-RU" sz="1400" dirty="0" smtClean="0"/>
              <a:t>руглый стол «Текущее </a:t>
            </a:r>
            <a:r>
              <a:rPr lang="ru-RU" sz="1400" dirty="0"/>
              <a:t>состояние систем теплоснабжения в стране: инерционный путь к </a:t>
            </a:r>
            <a:r>
              <a:rPr lang="ru-RU" sz="1400" dirty="0" smtClean="0"/>
              <a:t>деградации»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936711" y="1079863"/>
            <a:ext cx="6747250" cy="5207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ru-RU"/>
            </a:defPPr>
            <a:lvl1pPr eaLnBrk="1" hangingPunct="1">
              <a:defRPr sz="3600">
                <a:latin typeface="Arial Narrow" panose="020B0606020202030204" pitchFamily="34" charset="0"/>
                <a:ea typeface="+mn-ea"/>
                <a:cs typeface="+mn-cs"/>
              </a:defRPr>
            </a:lvl1pPr>
            <a:lvl2pPr marL="742950" indent="-285750" eaLnBrk="0" hangingPunct="0">
              <a:defRPr>
                <a:latin typeface="Arial Narrow" panose="020B0606020202030204" pitchFamily="34" charset="0"/>
                <a:ea typeface="+mn-ea"/>
                <a:cs typeface="+mn-cs"/>
              </a:defRPr>
            </a:lvl2pPr>
            <a:lvl3pPr marL="1143000" indent="-228600" eaLnBrk="0" hangingPunct="0">
              <a:defRPr>
                <a:latin typeface="Arial Narrow" panose="020B0606020202030204" pitchFamily="34" charset="0"/>
                <a:ea typeface="+mn-ea"/>
                <a:cs typeface="+mn-cs"/>
              </a:defRPr>
            </a:lvl3pPr>
            <a:lvl4pPr marL="1600200" indent="-228600" eaLnBrk="0" hangingPunct="0">
              <a:defRPr>
                <a:latin typeface="Arial Narrow" panose="020B0606020202030204" pitchFamily="34" charset="0"/>
                <a:ea typeface="+mn-ea"/>
                <a:cs typeface="+mn-cs"/>
              </a:defRPr>
            </a:lvl4pPr>
            <a:lvl5pPr marL="2057400" indent="-228600" eaLnBrk="0" hangingPunct="0">
              <a:defRPr>
                <a:latin typeface="Arial Narrow" panose="020B0606020202030204" pitchFamily="34" charset="0"/>
                <a:ea typeface="+mn-ea"/>
                <a:cs typeface="+mn-cs"/>
              </a:defRPr>
            </a:lvl5pPr>
            <a:lvl6pPr marL="2514600" indent="-228600"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 Narrow" panose="020B0606020202030204" pitchFamily="34" charset="0"/>
                <a:ea typeface="+mn-ea"/>
                <a:cs typeface="+mn-cs"/>
              </a:defRPr>
            </a:lvl6pPr>
            <a:lvl7pPr marL="2971800" indent="-228600"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 Narrow" panose="020B0606020202030204" pitchFamily="34" charset="0"/>
                <a:ea typeface="+mn-ea"/>
                <a:cs typeface="+mn-cs"/>
              </a:defRPr>
            </a:lvl7pPr>
            <a:lvl8pPr marL="3429000" indent="-228600"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 Narrow" panose="020B0606020202030204" pitchFamily="34" charset="0"/>
                <a:ea typeface="+mn-ea"/>
                <a:cs typeface="+mn-cs"/>
              </a:defRPr>
            </a:lvl8pPr>
            <a:lvl9pPr marL="3886200" indent="-228600"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pPr lvl="0"/>
            <a:r>
              <a:rPr lang="ru-RU" sz="2800" b="1" dirty="0" smtClean="0"/>
              <a:t>Опыт </a:t>
            </a:r>
            <a:r>
              <a:rPr lang="ru-RU" sz="2800" b="1" dirty="0"/>
              <a:t>ОАО «</a:t>
            </a:r>
            <a:r>
              <a:rPr lang="ru-RU" sz="2800" b="1" dirty="0" smtClean="0"/>
              <a:t>ТГК-1»</a:t>
            </a:r>
          </a:p>
          <a:p>
            <a:pPr lvl="0"/>
            <a:r>
              <a:rPr lang="ru-RU" sz="2800" b="1" dirty="0" smtClean="0"/>
              <a:t>в </a:t>
            </a:r>
            <a:r>
              <a:rPr lang="ru-RU" sz="2800" b="1" dirty="0"/>
              <a:t>решении проблемы неплатежей в </a:t>
            </a:r>
            <a:r>
              <a:rPr lang="ru-RU" sz="2800" b="1" dirty="0" smtClean="0"/>
              <a:t>ЖКХ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C0EC3-E873-EA41-BBF9-8CF87C8B69D9}" type="slidenum">
              <a:rPr lang="en-US" smtClean="0">
                <a:solidFill>
                  <a:srgbClr val="FFFFFF"/>
                </a:solidFill>
              </a:rPr>
              <a:pPr/>
              <a:t>10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243403" y="34875"/>
            <a:ext cx="6900596" cy="100965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r>
              <a:rPr lang="ru-RU" sz="2400" dirty="0" smtClean="0"/>
              <a:t>Использование средств бюджета Санкт-Петербурга для погашения просроченной дебиторской задолженности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46063" y="1747780"/>
            <a:ext cx="8712968" cy="692151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7105" y="1183091"/>
            <a:ext cx="7560000" cy="1064618"/>
          </a:xfrm>
          <a:prstGeom prst="roundRect">
            <a:avLst/>
          </a:prstGeom>
          <a:solidFill>
            <a:srgbClr val="C7E0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r>
              <a:rPr lang="ru-RU" sz="1800" b="1" dirty="0">
                <a:solidFill>
                  <a:schemeClr val="tx1"/>
                </a:solidFill>
              </a:rPr>
              <a:t>Предоставление бюджетных субсидий на погашение дебиторской задолженности (реализовано в Амурской и Ульяновской областях, г. Тула</a:t>
            </a:r>
            <a:r>
              <a:rPr lang="ru-RU" sz="1800" b="1" dirty="0" smtClean="0">
                <a:solidFill>
                  <a:schemeClr val="tx1"/>
                </a:solidFill>
              </a:rPr>
              <a:t>)</a:t>
            </a:r>
          </a:p>
          <a:p>
            <a:pPr marL="180975"/>
            <a:r>
              <a:rPr lang="ru-RU" sz="1800" b="1" i="1" dirty="0" smtClean="0">
                <a:solidFill>
                  <a:schemeClr val="tx1"/>
                </a:solidFill>
              </a:rPr>
              <a:t>Статья 78 Бюджетного кодекса  РФ</a:t>
            </a:r>
            <a:endParaRPr lang="ru-RU" sz="1800" b="1" i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4788" y="3071235"/>
            <a:ext cx="8712968" cy="692151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87106" y="2525930"/>
            <a:ext cx="7560000" cy="1064617"/>
          </a:xfrm>
          <a:prstGeom prst="roundRect">
            <a:avLst/>
          </a:prstGeom>
          <a:solidFill>
            <a:srgbClr val="C7E0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r>
              <a:rPr lang="ru-RU" sz="1800" b="1" dirty="0">
                <a:solidFill>
                  <a:schemeClr val="tx1"/>
                </a:solidFill>
              </a:rPr>
              <a:t>Целевое кредитование исполнителей коммунальных услуг </a:t>
            </a:r>
            <a:r>
              <a:rPr lang="ru-RU" sz="1800" b="1" dirty="0" smtClean="0">
                <a:solidFill>
                  <a:schemeClr val="tx1"/>
                </a:solidFill>
              </a:rPr>
              <a:t>за </a:t>
            </a:r>
            <a:r>
              <a:rPr lang="ru-RU" sz="1800" b="1" dirty="0">
                <a:solidFill>
                  <a:schemeClr val="tx1"/>
                </a:solidFill>
              </a:rPr>
              <a:t>счет бюджетных средств на погашение дебиторской </a:t>
            </a:r>
            <a:r>
              <a:rPr lang="ru-RU" sz="1800" b="1" dirty="0" smtClean="0">
                <a:solidFill>
                  <a:schemeClr val="tx1"/>
                </a:solidFill>
              </a:rPr>
              <a:t>задолженности</a:t>
            </a:r>
          </a:p>
          <a:p>
            <a:pPr marL="180975"/>
            <a:r>
              <a:rPr lang="ru-RU" sz="1800" b="1" i="1" dirty="0" smtClean="0">
                <a:solidFill>
                  <a:schemeClr val="tx1"/>
                </a:solidFill>
              </a:rPr>
              <a:t>Статья 93.2 Бюджетного кодекса РФ</a:t>
            </a:r>
          </a:p>
          <a:p>
            <a:pPr marL="180975"/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04788" y="4433174"/>
            <a:ext cx="8712968" cy="692151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87106" y="3873895"/>
            <a:ext cx="7560000" cy="1064617"/>
          </a:xfrm>
          <a:prstGeom prst="roundRect">
            <a:avLst/>
          </a:prstGeom>
          <a:solidFill>
            <a:srgbClr val="C7E0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r>
              <a:rPr lang="ru-RU" sz="1800" b="1" dirty="0">
                <a:solidFill>
                  <a:schemeClr val="tx1"/>
                </a:solidFill>
              </a:rPr>
              <a:t>Бюджетные инвестиции в уставные капиталы исполнителей коммунальных услуг </a:t>
            </a:r>
            <a:r>
              <a:rPr lang="ru-RU" sz="1800" b="1" dirty="0" smtClean="0">
                <a:solidFill>
                  <a:schemeClr val="tx1"/>
                </a:solidFill>
              </a:rPr>
              <a:t>с </a:t>
            </a:r>
            <a:r>
              <a:rPr lang="ru-RU" sz="1800" b="1" dirty="0">
                <a:solidFill>
                  <a:schemeClr val="tx1"/>
                </a:solidFill>
              </a:rPr>
              <a:t>целью погашения дебиторской </a:t>
            </a:r>
            <a:r>
              <a:rPr lang="ru-RU" sz="1800" b="1" dirty="0" smtClean="0">
                <a:solidFill>
                  <a:schemeClr val="tx1"/>
                </a:solidFill>
              </a:rPr>
              <a:t>задолженности</a:t>
            </a:r>
          </a:p>
          <a:p>
            <a:pPr marL="180975"/>
            <a:r>
              <a:rPr lang="ru-RU" sz="1800" b="1" i="1" dirty="0" smtClean="0">
                <a:solidFill>
                  <a:schemeClr val="tx1"/>
                </a:solidFill>
              </a:rPr>
              <a:t>Статья 80 Бюджетного кодекса РФ</a:t>
            </a:r>
            <a:endParaRPr lang="ru-RU" sz="1800" b="1" i="1" dirty="0">
              <a:solidFill>
                <a:schemeClr val="tx1"/>
              </a:solidFill>
            </a:endParaRPr>
          </a:p>
        </p:txBody>
      </p:sp>
      <p:sp>
        <p:nvSpPr>
          <p:cNvPr id="15" name="Нижний колонтитул 4"/>
          <p:cNvSpPr txBox="1">
            <a:spLocks/>
          </p:cNvSpPr>
          <p:nvPr/>
        </p:nvSpPr>
        <p:spPr bwMode="auto">
          <a:xfrm>
            <a:off x="2004061" y="6362700"/>
            <a:ext cx="7139939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Monotype Corsiva" pitchFamily="66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5pPr>
            <a:lvl6pPr marL="2286000" algn="l" defTabSz="457200" rtl="0" eaLnBrk="1" latinLnBrk="0" hangingPunct="1"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6pPr>
            <a:lvl7pPr marL="2743200" algn="l" defTabSz="457200" rtl="0" eaLnBrk="1" latinLnBrk="0" hangingPunct="1"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7pPr>
            <a:lvl8pPr marL="3200400" algn="l" defTabSz="457200" rtl="0" eaLnBrk="1" latinLnBrk="0" hangingPunct="1"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8pPr>
            <a:lvl9pPr marL="3657600" algn="l" defTabSz="457200" rtl="0" eaLnBrk="1" latinLnBrk="0" hangingPunct="1"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ru-RU" dirty="0" smtClean="0">
                <a:latin typeface="+mj-lt"/>
              </a:rPr>
              <a:t>Либеральная платформа партии «Единая Россия» и </a:t>
            </a:r>
            <a:r>
              <a:rPr lang="ru-RU" dirty="0" err="1" smtClean="0">
                <a:latin typeface="+mj-lt"/>
              </a:rPr>
              <a:t>медиахолдинг</a:t>
            </a:r>
            <a:r>
              <a:rPr lang="ru-RU" dirty="0" smtClean="0">
                <a:latin typeface="+mj-lt"/>
              </a:rPr>
              <a:t> «Эксперт»:</a:t>
            </a:r>
          </a:p>
          <a:p>
            <a:pPr algn="l"/>
            <a:r>
              <a:rPr lang="ru-RU" dirty="0" smtClean="0">
                <a:latin typeface="+mj-lt"/>
              </a:rPr>
              <a:t>круглый стол «Текущее состояние систем теплоснабжения в стране: инерционный путь к деградации»</a:t>
            </a:r>
            <a:endParaRPr lang="ru-RU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8832" y="5330661"/>
            <a:ext cx="8754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Возможность использования средств бюджета подтверждена экспертным заключением Санкт-Петербургского государственного университета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6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z="2800" dirty="0" smtClean="0"/>
              <a:t>Необходимые действия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C0EC3-E873-EA41-BBF9-8CF87C8B69D9}" type="slidenum">
              <a:rPr lang="en-US" smtClean="0">
                <a:solidFill>
                  <a:srgbClr val="FFFFFF"/>
                </a:solidFill>
              </a:rPr>
              <a:pPr/>
              <a:t>11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239351"/>
            <a:ext cx="91440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0066CC"/>
                </a:solidFill>
              </a:rPr>
              <a:t>Осуществить неотложное финансовое оздоровление ЖКХ Санкт-Петербурга:</a:t>
            </a:r>
          </a:p>
          <a:p>
            <a:pPr marL="720000" indent="-342900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0066CC"/>
                </a:solidFill>
              </a:rPr>
              <a:t>п</a:t>
            </a:r>
            <a:r>
              <a:rPr lang="ru-RU" sz="2400" b="1" dirty="0" smtClean="0">
                <a:solidFill>
                  <a:srgbClr val="0066CC"/>
                </a:solidFill>
              </a:rPr>
              <a:t>огасить просроченную дебиторскую задолженность управляющих компаний, подконтрольных Санкт-Петербургу, за счет средств городского бюджета;</a:t>
            </a:r>
          </a:p>
          <a:p>
            <a:pPr marL="7200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0066CC"/>
                </a:solidFill>
              </a:rPr>
              <a:t>п</a:t>
            </a:r>
            <a:r>
              <a:rPr lang="ru-RU" sz="2400" b="1" dirty="0" smtClean="0">
                <a:solidFill>
                  <a:srgbClr val="0066CC"/>
                </a:solidFill>
              </a:rPr>
              <a:t>ерейти на </a:t>
            </a:r>
            <a:r>
              <a:rPr lang="ru-RU" sz="2400" b="1" dirty="0">
                <a:solidFill>
                  <a:srgbClr val="0066CC"/>
                </a:solidFill>
              </a:rPr>
              <a:t>прямые </a:t>
            </a:r>
            <a:r>
              <a:rPr lang="ru-RU" sz="2400" b="1" dirty="0" smtClean="0">
                <a:solidFill>
                  <a:srgbClr val="0066CC"/>
                </a:solidFill>
              </a:rPr>
              <a:t>платежи населения и владельцев нежилых помещений в адрес теплоснабжающих организаций.</a:t>
            </a:r>
            <a:endParaRPr lang="ru-RU" sz="2400" b="1" dirty="0">
              <a:solidFill>
                <a:srgbClr val="0066CC"/>
              </a:solidFill>
            </a:endParaRPr>
          </a:p>
          <a:p>
            <a:pPr marL="457200" indent="-457200">
              <a:spcAft>
                <a:spcPts val="1200"/>
              </a:spcAft>
              <a:buFont typeface="+mj-lt"/>
              <a:buAutoNum type="arabicPeriod" startAt="2"/>
            </a:pPr>
            <a:r>
              <a:rPr lang="ru-RU" sz="2400" b="1" dirty="0" smtClean="0">
                <a:solidFill>
                  <a:srgbClr val="0066CC"/>
                </a:solidFill>
              </a:rPr>
              <a:t>Внести изменения в Жилищный кодекс и снять </a:t>
            </a:r>
            <a:r>
              <a:rPr lang="ru-RU" sz="2400" b="1" dirty="0">
                <a:solidFill>
                  <a:srgbClr val="0066CC"/>
                </a:solidFill>
              </a:rPr>
              <a:t>ограничения использования прямых договоров теплоснабжения потребителей многоквартирных домов</a:t>
            </a:r>
            <a:r>
              <a:rPr lang="ru-RU" sz="2400" b="1" dirty="0" smtClean="0">
                <a:solidFill>
                  <a:srgbClr val="0066CC"/>
                </a:solidFill>
              </a:rPr>
              <a:t>.</a:t>
            </a:r>
          </a:p>
        </p:txBody>
      </p:sp>
      <p:sp>
        <p:nvSpPr>
          <p:cNvPr id="6" name="Нижний колонтитул 4"/>
          <p:cNvSpPr txBox="1">
            <a:spLocks/>
          </p:cNvSpPr>
          <p:nvPr/>
        </p:nvSpPr>
        <p:spPr bwMode="auto">
          <a:xfrm>
            <a:off x="2004061" y="6362700"/>
            <a:ext cx="7139939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Monotype Corsiva" pitchFamily="66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5pPr>
            <a:lvl6pPr marL="2286000" algn="l" defTabSz="457200" rtl="0" eaLnBrk="1" latinLnBrk="0" hangingPunct="1"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6pPr>
            <a:lvl7pPr marL="2743200" algn="l" defTabSz="457200" rtl="0" eaLnBrk="1" latinLnBrk="0" hangingPunct="1"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7pPr>
            <a:lvl8pPr marL="3200400" algn="l" defTabSz="457200" rtl="0" eaLnBrk="1" latinLnBrk="0" hangingPunct="1"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8pPr>
            <a:lvl9pPr marL="3657600" algn="l" defTabSz="457200" rtl="0" eaLnBrk="1" latinLnBrk="0" hangingPunct="1"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ru-RU" dirty="0" smtClean="0">
                <a:latin typeface="+mj-lt"/>
              </a:rPr>
              <a:t>Либеральная платформа партии «Единая Россия» и </a:t>
            </a:r>
            <a:r>
              <a:rPr lang="ru-RU" dirty="0" err="1" smtClean="0">
                <a:latin typeface="+mj-lt"/>
              </a:rPr>
              <a:t>медиахолдинг</a:t>
            </a:r>
            <a:r>
              <a:rPr lang="ru-RU" dirty="0" smtClean="0">
                <a:latin typeface="+mj-lt"/>
              </a:rPr>
              <a:t> «Эксперт»:</a:t>
            </a:r>
          </a:p>
          <a:p>
            <a:pPr algn="l"/>
            <a:r>
              <a:rPr lang="ru-RU" dirty="0" smtClean="0">
                <a:latin typeface="+mj-lt"/>
              </a:rPr>
              <a:t>круглый стол «Текущее состояние систем теплоснабжения в стране: инерционный путь к деградации»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5778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dirty="0" smtClean="0"/>
              <a:t>Описание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1189" y="1373206"/>
            <a:ext cx="494613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rgbClr val="002060"/>
                </a:solidFill>
              </a:rPr>
              <a:t>ОАО </a:t>
            </a:r>
            <a:r>
              <a:rPr lang="ru-RU" sz="1600" dirty="0">
                <a:solidFill>
                  <a:srgbClr val="002060"/>
                </a:solidFill>
              </a:rPr>
              <a:t>«ТГК-1» – крупнейший поставщик тепловой энергии на Северо-Западе России. В составе компании </a:t>
            </a:r>
            <a:r>
              <a:rPr lang="ru-RU" sz="1600" dirty="0" smtClean="0">
                <a:solidFill>
                  <a:srgbClr val="002060"/>
                </a:solidFill>
              </a:rPr>
              <a:t>13 </a:t>
            </a:r>
            <a:r>
              <a:rPr lang="ru-RU" sz="1600" dirty="0">
                <a:solidFill>
                  <a:srgbClr val="002060"/>
                </a:solidFill>
              </a:rPr>
              <a:t>ТЭЦ, которые работают на территории </a:t>
            </a:r>
            <a:r>
              <a:rPr lang="ru-RU" sz="1600" dirty="0" smtClean="0">
                <a:solidFill>
                  <a:srgbClr val="002060"/>
                </a:solidFill>
              </a:rPr>
              <a:t>четырех субъектов Российской Федерации.  </a:t>
            </a:r>
          </a:p>
          <a:p>
            <a:pPr algn="just"/>
            <a:endParaRPr lang="ru-RU" sz="1600" dirty="0">
              <a:solidFill>
                <a:srgbClr val="002060"/>
              </a:solidFill>
            </a:endParaRPr>
          </a:p>
          <a:p>
            <a:pPr algn="just"/>
            <a:endParaRPr lang="en-US" sz="1600" dirty="0" smtClean="0">
              <a:solidFill>
                <a:srgbClr val="002060"/>
              </a:solidFill>
            </a:endParaRPr>
          </a:p>
          <a:p>
            <a:pPr algn="just"/>
            <a:r>
              <a:rPr lang="ru-RU" sz="1600" dirty="0" smtClean="0">
                <a:solidFill>
                  <a:srgbClr val="002060"/>
                </a:solidFill>
              </a:rPr>
              <a:t>Доля «ТГК-1» </a:t>
            </a:r>
            <a:r>
              <a:rPr lang="ru-RU" sz="1600" dirty="0">
                <a:solidFill>
                  <a:srgbClr val="002060"/>
                </a:solidFill>
              </a:rPr>
              <a:t>на тепловом рынке </a:t>
            </a:r>
            <a:r>
              <a:rPr lang="ru-RU" sz="1600" dirty="0" smtClean="0">
                <a:solidFill>
                  <a:srgbClr val="002060"/>
                </a:solidFill>
              </a:rPr>
              <a:t>в </a:t>
            </a:r>
            <a:r>
              <a:rPr lang="ru-RU" sz="1600" dirty="0">
                <a:solidFill>
                  <a:srgbClr val="002060"/>
                </a:solidFill>
              </a:rPr>
              <a:t>Санкт-Петербурге – 55%, в Мурманске – 75%, в Петрозаводске, Апатитах и Кировске Мурманской области – 100</a:t>
            </a:r>
            <a:r>
              <a:rPr lang="ru-RU" sz="1600" dirty="0" smtClean="0">
                <a:solidFill>
                  <a:srgbClr val="002060"/>
                </a:solidFill>
              </a:rPr>
              <a:t>%. </a:t>
            </a:r>
          </a:p>
          <a:p>
            <a:pPr algn="just"/>
            <a:endParaRPr lang="ru-RU" sz="1600" dirty="0">
              <a:solidFill>
                <a:srgbClr val="002060"/>
              </a:solidFill>
            </a:endParaRPr>
          </a:p>
          <a:p>
            <a:pPr algn="just"/>
            <a:endParaRPr lang="ru-RU" sz="1600" dirty="0">
              <a:solidFill>
                <a:srgbClr val="002060"/>
              </a:solidFill>
            </a:endParaRPr>
          </a:p>
          <a:p>
            <a:pPr algn="just"/>
            <a:r>
              <a:rPr lang="ru-RU" sz="1600" dirty="0" smtClean="0">
                <a:solidFill>
                  <a:srgbClr val="002060"/>
                </a:solidFill>
              </a:rPr>
              <a:t>Одним из острых вопросов в сфере ЖКХ в последние годы  стала проблема </a:t>
            </a:r>
            <a:r>
              <a:rPr lang="ru-RU" sz="1600" b="1" dirty="0" smtClean="0">
                <a:solidFill>
                  <a:srgbClr val="002060"/>
                </a:solidFill>
              </a:rPr>
              <a:t>задолженности потребителей за тепловую энергию. </a:t>
            </a:r>
            <a:endParaRPr lang="ru-RU" sz="1600" dirty="0" smtClean="0">
              <a:solidFill>
                <a:srgbClr val="002060"/>
              </a:solidFill>
            </a:endParaRPr>
          </a:p>
        </p:txBody>
      </p:sp>
      <p:grpSp>
        <p:nvGrpSpPr>
          <p:cNvPr id="7" name="Группа 21"/>
          <p:cNvGrpSpPr>
            <a:grpSpLocks/>
          </p:cNvGrpSpPr>
          <p:nvPr/>
        </p:nvGrpSpPr>
        <p:grpSpPr bwMode="auto">
          <a:xfrm rot="20218033">
            <a:off x="4828459" y="1406967"/>
            <a:ext cx="4033143" cy="4341216"/>
            <a:chOff x="4142357" y="1821162"/>
            <a:chExt cx="4929188" cy="5335587"/>
          </a:xfrm>
        </p:grpSpPr>
        <p:grpSp>
          <p:nvGrpSpPr>
            <p:cNvPr id="8" name="Группа 35"/>
            <p:cNvGrpSpPr>
              <a:grpSpLocks/>
            </p:cNvGrpSpPr>
            <p:nvPr/>
          </p:nvGrpSpPr>
          <p:grpSpPr bwMode="auto">
            <a:xfrm>
              <a:off x="4142357" y="1821162"/>
              <a:ext cx="4929188" cy="5335587"/>
              <a:chOff x="4102100" y="1062038"/>
              <a:chExt cx="4929188" cy="5335587"/>
            </a:xfrm>
          </p:grpSpPr>
          <p:grpSp>
            <p:nvGrpSpPr>
              <p:cNvPr id="10" name="Группа 3"/>
              <p:cNvGrpSpPr>
                <a:grpSpLocks/>
              </p:cNvGrpSpPr>
              <p:nvPr/>
            </p:nvGrpSpPr>
            <p:grpSpPr bwMode="auto">
              <a:xfrm>
                <a:off x="4102100" y="1062038"/>
                <a:ext cx="4929188" cy="5335587"/>
                <a:chOff x="4101612" y="1062240"/>
                <a:chExt cx="4929273" cy="5336162"/>
              </a:xfrm>
            </p:grpSpPr>
            <p:grpSp>
              <p:nvGrpSpPr>
                <p:cNvPr id="55" name="Группа 26"/>
                <p:cNvGrpSpPr>
                  <a:grpSpLocks/>
                </p:cNvGrpSpPr>
                <p:nvPr/>
              </p:nvGrpSpPr>
              <p:grpSpPr bwMode="auto">
                <a:xfrm rot="2274923">
                  <a:off x="5374689" y="1062240"/>
                  <a:ext cx="2722953" cy="5012382"/>
                  <a:chOff x="728410" y="1609398"/>
                  <a:chExt cx="2508678" cy="4617950"/>
                </a:xfrm>
              </p:grpSpPr>
              <p:sp>
                <p:nvSpPr>
                  <p:cNvPr id="67" name="Freeform 50"/>
                  <p:cNvSpPr>
                    <a:spLocks/>
                  </p:cNvSpPr>
                  <p:nvPr/>
                </p:nvSpPr>
                <p:spPr bwMode="auto">
                  <a:xfrm rot="18734970">
                    <a:off x="1378215" y="1386405"/>
                    <a:ext cx="1632898" cy="2071357"/>
                  </a:xfrm>
                  <a:custGeom>
                    <a:avLst/>
                    <a:gdLst/>
                    <a:ahLst/>
                    <a:cxnLst>
                      <a:cxn ang="0">
                        <a:pos x="95" y="429"/>
                      </a:cxn>
                      <a:cxn ang="0">
                        <a:pos x="101" y="443"/>
                      </a:cxn>
                      <a:cxn ang="0">
                        <a:pos x="137" y="454"/>
                      </a:cxn>
                      <a:cxn ang="0">
                        <a:pos x="161" y="426"/>
                      </a:cxn>
                      <a:cxn ang="0">
                        <a:pos x="174" y="365"/>
                      </a:cxn>
                      <a:cxn ang="0">
                        <a:pos x="181" y="370"/>
                      </a:cxn>
                      <a:cxn ang="0">
                        <a:pos x="202" y="470"/>
                      </a:cxn>
                      <a:cxn ang="0">
                        <a:pos x="227" y="540"/>
                      </a:cxn>
                      <a:cxn ang="0">
                        <a:pos x="249" y="617"/>
                      </a:cxn>
                      <a:cxn ang="0">
                        <a:pos x="293" y="705"/>
                      </a:cxn>
                      <a:cxn ang="0">
                        <a:pos x="354" y="769"/>
                      </a:cxn>
                      <a:cxn ang="0">
                        <a:pos x="432" y="800"/>
                      </a:cxn>
                      <a:cxn ang="0">
                        <a:pos x="477" y="800"/>
                      </a:cxn>
                      <a:cxn ang="0">
                        <a:pos x="548" y="774"/>
                      </a:cxn>
                      <a:cxn ang="0">
                        <a:pos x="593" y="722"/>
                      </a:cxn>
                      <a:cxn ang="0">
                        <a:pos x="612" y="649"/>
                      </a:cxn>
                      <a:cxn ang="0">
                        <a:pos x="608" y="583"/>
                      </a:cxn>
                      <a:cxn ang="0">
                        <a:pos x="588" y="513"/>
                      </a:cxn>
                      <a:cxn ang="0">
                        <a:pos x="566" y="437"/>
                      </a:cxn>
                      <a:cxn ang="0">
                        <a:pos x="560" y="347"/>
                      </a:cxn>
                      <a:cxn ang="0">
                        <a:pos x="537" y="288"/>
                      </a:cxn>
                      <a:cxn ang="0">
                        <a:pos x="519" y="239"/>
                      </a:cxn>
                      <a:cxn ang="0">
                        <a:pos x="443" y="199"/>
                      </a:cxn>
                      <a:cxn ang="0">
                        <a:pos x="415" y="191"/>
                      </a:cxn>
                      <a:cxn ang="0">
                        <a:pos x="431" y="184"/>
                      </a:cxn>
                      <a:cxn ang="0">
                        <a:pos x="470" y="169"/>
                      </a:cxn>
                      <a:cxn ang="0">
                        <a:pos x="469" y="158"/>
                      </a:cxn>
                      <a:cxn ang="0">
                        <a:pos x="455" y="147"/>
                      </a:cxn>
                      <a:cxn ang="0">
                        <a:pos x="456" y="84"/>
                      </a:cxn>
                      <a:cxn ang="0">
                        <a:pos x="462" y="84"/>
                      </a:cxn>
                      <a:cxn ang="0">
                        <a:pos x="492" y="130"/>
                      </a:cxn>
                      <a:cxn ang="0">
                        <a:pos x="506" y="139"/>
                      </a:cxn>
                      <a:cxn ang="0">
                        <a:pos x="506" y="128"/>
                      </a:cxn>
                      <a:cxn ang="0">
                        <a:pos x="489" y="75"/>
                      </a:cxn>
                      <a:cxn ang="0">
                        <a:pos x="474" y="54"/>
                      </a:cxn>
                      <a:cxn ang="0">
                        <a:pos x="444" y="47"/>
                      </a:cxn>
                      <a:cxn ang="0">
                        <a:pos x="424" y="50"/>
                      </a:cxn>
                      <a:cxn ang="0">
                        <a:pos x="386" y="36"/>
                      </a:cxn>
                      <a:cxn ang="0">
                        <a:pos x="330" y="3"/>
                      </a:cxn>
                      <a:cxn ang="0">
                        <a:pos x="268" y="0"/>
                      </a:cxn>
                      <a:cxn ang="0">
                        <a:pos x="209" y="17"/>
                      </a:cxn>
                      <a:cxn ang="0">
                        <a:pos x="176" y="56"/>
                      </a:cxn>
                      <a:cxn ang="0">
                        <a:pos x="164" y="120"/>
                      </a:cxn>
                      <a:cxn ang="0">
                        <a:pos x="163" y="170"/>
                      </a:cxn>
                      <a:cxn ang="0">
                        <a:pos x="140" y="202"/>
                      </a:cxn>
                      <a:cxn ang="0">
                        <a:pos x="99" y="213"/>
                      </a:cxn>
                      <a:cxn ang="0">
                        <a:pos x="42" y="223"/>
                      </a:cxn>
                      <a:cxn ang="0">
                        <a:pos x="21" y="239"/>
                      </a:cxn>
                      <a:cxn ang="0">
                        <a:pos x="0" y="286"/>
                      </a:cxn>
                      <a:cxn ang="0">
                        <a:pos x="65" y="338"/>
                      </a:cxn>
                      <a:cxn ang="0">
                        <a:pos x="90" y="374"/>
                      </a:cxn>
                      <a:cxn ang="0">
                        <a:pos x="95" y="392"/>
                      </a:cxn>
                    </a:cxnLst>
                    <a:rect l="0" t="0" r="r" b="b"/>
                    <a:pathLst>
                      <a:path w="613" h="801">
                        <a:moveTo>
                          <a:pt x="95" y="392"/>
                        </a:moveTo>
                        <a:lnTo>
                          <a:pt x="95" y="392"/>
                        </a:lnTo>
                        <a:lnTo>
                          <a:pt x="95" y="429"/>
                        </a:lnTo>
                        <a:lnTo>
                          <a:pt x="95" y="429"/>
                        </a:lnTo>
                        <a:lnTo>
                          <a:pt x="95" y="434"/>
                        </a:lnTo>
                        <a:lnTo>
                          <a:pt x="96" y="437"/>
                        </a:lnTo>
                        <a:lnTo>
                          <a:pt x="99" y="441"/>
                        </a:lnTo>
                        <a:lnTo>
                          <a:pt x="101" y="443"/>
                        </a:lnTo>
                        <a:lnTo>
                          <a:pt x="107" y="447"/>
                        </a:lnTo>
                        <a:lnTo>
                          <a:pt x="116" y="451"/>
                        </a:lnTo>
                        <a:lnTo>
                          <a:pt x="125" y="453"/>
                        </a:lnTo>
                        <a:lnTo>
                          <a:pt x="137" y="454"/>
                        </a:lnTo>
                        <a:lnTo>
                          <a:pt x="161" y="456"/>
                        </a:lnTo>
                        <a:lnTo>
                          <a:pt x="161" y="456"/>
                        </a:lnTo>
                        <a:lnTo>
                          <a:pt x="161" y="426"/>
                        </a:lnTo>
                        <a:lnTo>
                          <a:pt x="161" y="426"/>
                        </a:lnTo>
                        <a:lnTo>
                          <a:pt x="165" y="399"/>
                        </a:lnTo>
                        <a:lnTo>
                          <a:pt x="169" y="380"/>
                        </a:lnTo>
                        <a:lnTo>
                          <a:pt x="172" y="368"/>
                        </a:lnTo>
                        <a:lnTo>
                          <a:pt x="174" y="365"/>
                        </a:lnTo>
                        <a:lnTo>
                          <a:pt x="176" y="363"/>
                        </a:lnTo>
                        <a:lnTo>
                          <a:pt x="177" y="363"/>
                        </a:lnTo>
                        <a:lnTo>
                          <a:pt x="179" y="365"/>
                        </a:lnTo>
                        <a:lnTo>
                          <a:pt x="181" y="370"/>
                        </a:lnTo>
                        <a:lnTo>
                          <a:pt x="185" y="381"/>
                        </a:lnTo>
                        <a:lnTo>
                          <a:pt x="187" y="395"/>
                        </a:lnTo>
                        <a:lnTo>
                          <a:pt x="194" y="430"/>
                        </a:lnTo>
                        <a:lnTo>
                          <a:pt x="202" y="470"/>
                        </a:lnTo>
                        <a:lnTo>
                          <a:pt x="207" y="490"/>
                        </a:lnTo>
                        <a:lnTo>
                          <a:pt x="212" y="508"/>
                        </a:lnTo>
                        <a:lnTo>
                          <a:pt x="219" y="526"/>
                        </a:lnTo>
                        <a:lnTo>
                          <a:pt x="227" y="540"/>
                        </a:lnTo>
                        <a:lnTo>
                          <a:pt x="227" y="540"/>
                        </a:lnTo>
                        <a:lnTo>
                          <a:pt x="233" y="566"/>
                        </a:lnTo>
                        <a:lnTo>
                          <a:pt x="240" y="592"/>
                        </a:lnTo>
                        <a:lnTo>
                          <a:pt x="249" y="617"/>
                        </a:lnTo>
                        <a:lnTo>
                          <a:pt x="258" y="641"/>
                        </a:lnTo>
                        <a:lnTo>
                          <a:pt x="269" y="664"/>
                        </a:lnTo>
                        <a:lnTo>
                          <a:pt x="280" y="686"/>
                        </a:lnTo>
                        <a:lnTo>
                          <a:pt x="293" y="705"/>
                        </a:lnTo>
                        <a:lnTo>
                          <a:pt x="307" y="724"/>
                        </a:lnTo>
                        <a:lnTo>
                          <a:pt x="322" y="741"/>
                        </a:lnTo>
                        <a:lnTo>
                          <a:pt x="338" y="756"/>
                        </a:lnTo>
                        <a:lnTo>
                          <a:pt x="354" y="769"/>
                        </a:lnTo>
                        <a:lnTo>
                          <a:pt x="372" y="780"/>
                        </a:lnTo>
                        <a:lnTo>
                          <a:pt x="391" y="789"/>
                        </a:lnTo>
                        <a:lnTo>
                          <a:pt x="412" y="795"/>
                        </a:lnTo>
                        <a:lnTo>
                          <a:pt x="432" y="800"/>
                        </a:lnTo>
                        <a:lnTo>
                          <a:pt x="444" y="801"/>
                        </a:lnTo>
                        <a:lnTo>
                          <a:pt x="455" y="801"/>
                        </a:lnTo>
                        <a:lnTo>
                          <a:pt x="455" y="801"/>
                        </a:lnTo>
                        <a:lnTo>
                          <a:pt x="477" y="800"/>
                        </a:lnTo>
                        <a:lnTo>
                          <a:pt x="497" y="796"/>
                        </a:lnTo>
                        <a:lnTo>
                          <a:pt x="515" y="792"/>
                        </a:lnTo>
                        <a:lnTo>
                          <a:pt x="532" y="783"/>
                        </a:lnTo>
                        <a:lnTo>
                          <a:pt x="548" y="774"/>
                        </a:lnTo>
                        <a:lnTo>
                          <a:pt x="562" y="764"/>
                        </a:lnTo>
                        <a:lnTo>
                          <a:pt x="574" y="751"/>
                        </a:lnTo>
                        <a:lnTo>
                          <a:pt x="584" y="737"/>
                        </a:lnTo>
                        <a:lnTo>
                          <a:pt x="593" y="722"/>
                        </a:lnTo>
                        <a:lnTo>
                          <a:pt x="600" y="705"/>
                        </a:lnTo>
                        <a:lnTo>
                          <a:pt x="606" y="688"/>
                        </a:lnTo>
                        <a:lnTo>
                          <a:pt x="609" y="668"/>
                        </a:lnTo>
                        <a:lnTo>
                          <a:pt x="612" y="649"/>
                        </a:lnTo>
                        <a:lnTo>
                          <a:pt x="613" y="628"/>
                        </a:lnTo>
                        <a:lnTo>
                          <a:pt x="612" y="606"/>
                        </a:lnTo>
                        <a:lnTo>
                          <a:pt x="608" y="583"/>
                        </a:lnTo>
                        <a:lnTo>
                          <a:pt x="608" y="583"/>
                        </a:lnTo>
                        <a:lnTo>
                          <a:pt x="607" y="572"/>
                        </a:lnTo>
                        <a:lnTo>
                          <a:pt x="604" y="560"/>
                        </a:lnTo>
                        <a:lnTo>
                          <a:pt x="597" y="537"/>
                        </a:lnTo>
                        <a:lnTo>
                          <a:pt x="588" y="513"/>
                        </a:lnTo>
                        <a:lnTo>
                          <a:pt x="578" y="485"/>
                        </a:lnTo>
                        <a:lnTo>
                          <a:pt x="574" y="472"/>
                        </a:lnTo>
                        <a:lnTo>
                          <a:pt x="569" y="454"/>
                        </a:lnTo>
                        <a:lnTo>
                          <a:pt x="566" y="437"/>
                        </a:lnTo>
                        <a:lnTo>
                          <a:pt x="563" y="418"/>
                        </a:lnTo>
                        <a:lnTo>
                          <a:pt x="561" y="397"/>
                        </a:lnTo>
                        <a:lnTo>
                          <a:pt x="560" y="373"/>
                        </a:lnTo>
                        <a:lnTo>
                          <a:pt x="560" y="347"/>
                        </a:lnTo>
                        <a:lnTo>
                          <a:pt x="561" y="319"/>
                        </a:lnTo>
                        <a:lnTo>
                          <a:pt x="561" y="319"/>
                        </a:lnTo>
                        <a:lnTo>
                          <a:pt x="546" y="301"/>
                        </a:lnTo>
                        <a:lnTo>
                          <a:pt x="537" y="288"/>
                        </a:lnTo>
                        <a:lnTo>
                          <a:pt x="531" y="275"/>
                        </a:lnTo>
                        <a:lnTo>
                          <a:pt x="528" y="263"/>
                        </a:lnTo>
                        <a:lnTo>
                          <a:pt x="524" y="252"/>
                        </a:lnTo>
                        <a:lnTo>
                          <a:pt x="519" y="239"/>
                        </a:lnTo>
                        <a:lnTo>
                          <a:pt x="512" y="224"/>
                        </a:lnTo>
                        <a:lnTo>
                          <a:pt x="499" y="206"/>
                        </a:lnTo>
                        <a:lnTo>
                          <a:pt x="499" y="206"/>
                        </a:lnTo>
                        <a:lnTo>
                          <a:pt x="443" y="199"/>
                        </a:lnTo>
                        <a:lnTo>
                          <a:pt x="426" y="195"/>
                        </a:lnTo>
                        <a:lnTo>
                          <a:pt x="418" y="193"/>
                        </a:lnTo>
                        <a:lnTo>
                          <a:pt x="416" y="192"/>
                        </a:lnTo>
                        <a:lnTo>
                          <a:pt x="415" y="191"/>
                        </a:lnTo>
                        <a:lnTo>
                          <a:pt x="416" y="190"/>
                        </a:lnTo>
                        <a:lnTo>
                          <a:pt x="417" y="189"/>
                        </a:lnTo>
                        <a:lnTo>
                          <a:pt x="423" y="186"/>
                        </a:lnTo>
                        <a:lnTo>
                          <a:pt x="431" y="184"/>
                        </a:lnTo>
                        <a:lnTo>
                          <a:pt x="451" y="179"/>
                        </a:lnTo>
                        <a:lnTo>
                          <a:pt x="460" y="176"/>
                        </a:lnTo>
                        <a:lnTo>
                          <a:pt x="467" y="171"/>
                        </a:lnTo>
                        <a:lnTo>
                          <a:pt x="470" y="169"/>
                        </a:lnTo>
                        <a:lnTo>
                          <a:pt x="471" y="167"/>
                        </a:lnTo>
                        <a:lnTo>
                          <a:pt x="473" y="164"/>
                        </a:lnTo>
                        <a:lnTo>
                          <a:pt x="471" y="161"/>
                        </a:lnTo>
                        <a:lnTo>
                          <a:pt x="469" y="158"/>
                        </a:lnTo>
                        <a:lnTo>
                          <a:pt x="467" y="154"/>
                        </a:lnTo>
                        <a:lnTo>
                          <a:pt x="461" y="151"/>
                        </a:lnTo>
                        <a:lnTo>
                          <a:pt x="455" y="147"/>
                        </a:lnTo>
                        <a:lnTo>
                          <a:pt x="455" y="147"/>
                        </a:lnTo>
                        <a:lnTo>
                          <a:pt x="453" y="122"/>
                        </a:lnTo>
                        <a:lnTo>
                          <a:pt x="453" y="103"/>
                        </a:lnTo>
                        <a:lnTo>
                          <a:pt x="454" y="91"/>
                        </a:lnTo>
                        <a:lnTo>
                          <a:pt x="456" y="84"/>
                        </a:lnTo>
                        <a:lnTo>
                          <a:pt x="458" y="83"/>
                        </a:lnTo>
                        <a:lnTo>
                          <a:pt x="459" y="83"/>
                        </a:lnTo>
                        <a:lnTo>
                          <a:pt x="461" y="83"/>
                        </a:lnTo>
                        <a:lnTo>
                          <a:pt x="462" y="84"/>
                        </a:lnTo>
                        <a:lnTo>
                          <a:pt x="467" y="88"/>
                        </a:lnTo>
                        <a:lnTo>
                          <a:pt x="471" y="95"/>
                        </a:lnTo>
                        <a:lnTo>
                          <a:pt x="482" y="113"/>
                        </a:lnTo>
                        <a:lnTo>
                          <a:pt x="492" y="130"/>
                        </a:lnTo>
                        <a:lnTo>
                          <a:pt x="497" y="136"/>
                        </a:lnTo>
                        <a:lnTo>
                          <a:pt x="501" y="139"/>
                        </a:lnTo>
                        <a:lnTo>
                          <a:pt x="504" y="140"/>
                        </a:lnTo>
                        <a:lnTo>
                          <a:pt x="506" y="139"/>
                        </a:lnTo>
                        <a:lnTo>
                          <a:pt x="508" y="138"/>
                        </a:lnTo>
                        <a:lnTo>
                          <a:pt x="510" y="136"/>
                        </a:lnTo>
                        <a:lnTo>
                          <a:pt x="510" y="136"/>
                        </a:lnTo>
                        <a:lnTo>
                          <a:pt x="506" y="128"/>
                        </a:lnTo>
                        <a:lnTo>
                          <a:pt x="504" y="120"/>
                        </a:lnTo>
                        <a:lnTo>
                          <a:pt x="498" y="105"/>
                        </a:lnTo>
                        <a:lnTo>
                          <a:pt x="493" y="88"/>
                        </a:lnTo>
                        <a:lnTo>
                          <a:pt x="489" y="75"/>
                        </a:lnTo>
                        <a:lnTo>
                          <a:pt x="486" y="69"/>
                        </a:lnTo>
                        <a:lnTo>
                          <a:pt x="483" y="63"/>
                        </a:lnTo>
                        <a:lnTo>
                          <a:pt x="479" y="59"/>
                        </a:lnTo>
                        <a:lnTo>
                          <a:pt x="474" y="54"/>
                        </a:lnTo>
                        <a:lnTo>
                          <a:pt x="468" y="50"/>
                        </a:lnTo>
                        <a:lnTo>
                          <a:pt x="461" y="48"/>
                        </a:lnTo>
                        <a:lnTo>
                          <a:pt x="453" y="47"/>
                        </a:lnTo>
                        <a:lnTo>
                          <a:pt x="444" y="47"/>
                        </a:lnTo>
                        <a:lnTo>
                          <a:pt x="444" y="47"/>
                        </a:lnTo>
                        <a:lnTo>
                          <a:pt x="438" y="50"/>
                        </a:lnTo>
                        <a:lnTo>
                          <a:pt x="431" y="50"/>
                        </a:lnTo>
                        <a:lnTo>
                          <a:pt x="424" y="50"/>
                        </a:lnTo>
                        <a:lnTo>
                          <a:pt x="417" y="49"/>
                        </a:lnTo>
                        <a:lnTo>
                          <a:pt x="410" y="47"/>
                        </a:lnTo>
                        <a:lnTo>
                          <a:pt x="402" y="44"/>
                        </a:lnTo>
                        <a:lnTo>
                          <a:pt x="386" y="36"/>
                        </a:lnTo>
                        <a:lnTo>
                          <a:pt x="356" y="16"/>
                        </a:lnTo>
                        <a:lnTo>
                          <a:pt x="342" y="8"/>
                        </a:lnTo>
                        <a:lnTo>
                          <a:pt x="336" y="6"/>
                        </a:lnTo>
                        <a:lnTo>
                          <a:pt x="330" y="3"/>
                        </a:lnTo>
                        <a:lnTo>
                          <a:pt x="330" y="3"/>
                        </a:lnTo>
                        <a:lnTo>
                          <a:pt x="308" y="1"/>
                        </a:lnTo>
                        <a:lnTo>
                          <a:pt x="287" y="0"/>
                        </a:lnTo>
                        <a:lnTo>
                          <a:pt x="268" y="0"/>
                        </a:lnTo>
                        <a:lnTo>
                          <a:pt x="250" y="2"/>
                        </a:lnTo>
                        <a:lnTo>
                          <a:pt x="235" y="6"/>
                        </a:lnTo>
                        <a:lnTo>
                          <a:pt x="222" y="10"/>
                        </a:lnTo>
                        <a:lnTo>
                          <a:pt x="209" y="17"/>
                        </a:lnTo>
                        <a:lnTo>
                          <a:pt x="199" y="24"/>
                        </a:lnTo>
                        <a:lnTo>
                          <a:pt x="189" y="33"/>
                        </a:lnTo>
                        <a:lnTo>
                          <a:pt x="183" y="45"/>
                        </a:lnTo>
                        <a:lnTo>
                          <a:pt x="176" y="56"/>
                        </a:lnTo>
                        <a:lnTo>
                          <a:pt x="171" y="70"/>
                        </a:lnTo>
                        <a:lnTo>
                          <a:pt x="168" y="85"/>
                        </a:lnTo>
                        <a:lnTo>
                          <a:pt x="165" y="102"/>
                        </a:lnTo>
                        <a:lnTo>
                          <a:pt x="164" y="120"/>
                        </a:lnTo>
                        <a:lnTo>
                          <a:pt x="164" y="139"/>
                        </a:lnTo>
                        <a:lnTo>
                          <a:pt x="164" y="139"/>
                        </a:lnTo>
                        <a:lnTo>
                          <a:pt x="164" y="156"/>
                        </a:lnTo>
                        <a:lnTo>
                          <a:pt x="163" y="170"/>
                        </a:lnTo>
                        <a:lnTo>
                          <a:pt x="160" y="182"/>
                        </a:lnTo>
                        <a:lnTo>
                          <a:pt x="154" y="191"/>
                        </a:lnTo>
                        <a:lnTo>
                          <a:pt x="147" y="198"/>
                        </a:lnTo>
                        <a:lnTo>
                          <a:pt x="140" y="202"/>
                        </a:lnTo>
                        <a:lnTo>
                          <a:pt x="131" y="207"/>
                        </a:lnTo>
                        <a:lnTo>
                          <a:pt x="120" y="209"/>
                        </a:lnTo>
                        <a:lnTo>
                          <a:pt x="110" y="212"/>
                        </a:lnTo>
                        <a:lnTo>
                          <a:pt x="99" y="213"/>
                        </a:lnTo>
                        <a:lnTo>
                          <a:pt x="76" y="215"/>
                        </a:lnTo>
                        <a:lnTo>
                          <a:pt x="64" y="217"/>
                        </a:lnTo>
                        <a:lnTo>
                          <a:pt x="53" y="220"/>
                        </a:lnTo>
                        <a:lnTo>
                          <a:pt x="42" y="223"/>
                        </a:lnTo>
                        <a:lnTo>
                          <a:pt x="32" y="228"/>
                        </a:lnTo>
                        <a:lnTo>
                          <a:pt x="32" y="228"/>
                        </a:lnTo>
                        <a:lnTo>
                          <a:pt x="27" y="233"/>
                        </a:lnTo>
                        <a:lnTo>
                          <a:pt x="21" y="239"/>
                        </a:lnTo>
                        <a:lnTo>
                          <a:pt x="13" y="254"/>
                        </a:lnTo>
                        <a:lnTo>
                          <a:pt x="5" y="270"/>
                        </a:lnTo>
                        <a:lnTo>
                          <a:pt x="0" y="286"/>
                        </a:lnTo>
                        <a:lnTo>
                          <a:pt x="0" y="286"/>
                        </a:lnTo>
                        <a:lnTo>
                          <a:pt x="15" y="296"/>
                        </a:lnTo>
                        <a:lnTo>
                          <a:pt x="30" y="307"/>
                        </a:lnTo>
                        <a:lnTo>
                          <a:pt x="47" y="321"/>
                        </a:lnTo>
                        <a:lnTo>
                          <a:pt x="65" y="338"/>
                        </a:lnTo>
                        <a:lnTo>
                          <a:pt x="73" y="346"/>
                        </a:lnTo>
                        <a:lnTo>
                          <a:pt x="80" y="355"/>
                        </a:lnTo>
                        <a:lnTo>
                          <a:pt x="86" y="365"/>
                        </a:lnTo>
                        <a:lnTo>
                          <a:pt x="90" y="374"/>
                        </a:lnTo>
                        <a:lnTo>
                          <a:pt x="94" y="383"/>
                        </a:lnTo>
                        <a:lnTo>
                          <a:pt x="95" y="392"/>
                        </a:lnTo>
                        <a:lnTo>
                          <a:pt x="95" y="392"/>
                        </a:lnTo>
                        <a:lnTo>
                          <a:pt x="95" y="392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9525" cap="flat" cmpd="sng" algn="ctr">
                    <a:solidFill>
                      <a:srgbClr val="3399FF"/>
                    </a:solidFill>
                    <a:prstDash val="solid"/>
                    <a:headEnd/>
                    <a:tailEnd/>
                  </a:ln>
                  <a:effectLst/>
                </p:spPr>
                <p:txBody>
                  <a:bodyPr lIns="0" tIns="36000" rIns="0" bIns="0" anchor="ctr" anchorCtr="1"/>
                  <a:lstStyle/>
                  <a:p>
                    <a:pPr indent="-268288" fontAlgn="auto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ts val="900"/>
                      </a:spcAft>
                      <a:defRPr/>
                    </a:pPr>
                    <a:endParaRPr lang="ru-RU" sz="2000" b="1" kern="0" dirty="0">
                      <a:solidFill>
                        <a:srgbClr val="FFFFFF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68" name="Freeform 139"/>
                  <p:cNvSpPr>
                    <a:spLocks/>
                  </p:cNvSpPr>
                  <p:nvPr/>
                </p:nvSpPr>
                <p:spPr bwMode="auto">
                  <a:xfrm rot="18734970">
                    <a:off x="1027076" y="4662867"/>
                    <a:ext cx="1657479" cy="1464030"/>
                  </a:xfrm>
                  <a:custGeom>
                    <a:avLst/>
                    <a:gdLst/>
                    <a:ahLst/>
                    <a:cxnLst>
                      <a:cxn ang="0">
                        <a:pos x="573" y="324"/>
                      </a:cxn>
                      <a:cxn ang="0">
                        <a:pos x="519" y="268"/>
                      </a:cxn>
                      <a:cxn ang="0">
                        <a:pos x="510" y="307"/>
                      </a:cxn>
                      <a:cxn ang="0">
                        <a:pos x="475" y="305"/>
                      </a:cxn>
                      <a:cxn ang="0">
                        <a:pos x="418" y="282"/>
                      </a:cxn>
                      <a:cxn ang="0">
                        <a:pos x="401" y="293"/>
                      </a:cxn>
                      <a:cxn ang="0">
                        <a:pos x="366" y="307"/>
                      </a:cxn>
                      <a:cxn ang="0">
                        <a:pos x="328" y="308"/>
                      </a:cxn>
                      <a:cxn ang="0">
                        <a:pos x="258" y="268"/>
                      </a:cxn>
                      <a:cxn ang="0">
                        <a:pos x="266" y="229"/>
                      </a:cxn>
                      <a:cxn ang="0">
                        <a:pos x="320" y="141"/>
                      </a:cxn>
                      <a:cxn ang="0">
                        <a:pos x="327" y="101"/>
                      </a:cxn>
                      <a:cxn ang="0">
                        <a:pos x="332" y="68"/>
                      </a:cxn>
                      <a:cxn ang="0">
                        <a:pos x="320" y="15"/>
                      </a:cxn>
                      <a:cxn ang="0">
                        <a:pos x="219" y="4"/>
                      </a:cxn>
                      <a:cxn ang="0">
                        <a:pos x="185" y="62"/>
                      </a:cxn>
                      <a:cxn ang="0">
                        <a:pos x="180" y="104"/>
                      </a:cxn>
                      <a:cxn ang="0">
                        <a:pos x="194" y="139"/>
                      </a:cxn>
                      <a:cxn ang="0">
                        <a:pos x="218" y="185"/>
                      </a:cxn>
                      <a:cxn ang="0">
                        <a:pos x="205" y="221"/>
                      </a:cxn>
                      <a:cxn ang="0">
                        <a:pos x="190" y="218"/>
                      </a:cxn>
                      <a:cxn ang="0">
                        <a:pos x="170" y="144"/>
                      </a:cxn>
                      <a:cxn ang="0">
                        <a:pos x="112" y="124"/>
                      </a:cxn>
                      <a:cxn ang="0">
                        <a:pos x="88" y="109"/>
                      </a:cxn>
                      <a:cxn ang="0">
                        <a:pos x="67" y="110"/>
                      </a:cxn>
                      <a:cxn ang="0">
                        <a:pos x="49" y="122"/>
                      </a:cxn>
                      <a:cxn ang="0">
                        <a:pos x="11" y="157"/>
                      </a:cxn>
                      <a:cxn ang="0">
                        <a:pos x="0" y="187"/>
                      </a:cxn>
                      <a:cxn ang="0">
                        <a:pos x="19" y="232"/>
                      </a:cxn>
                      <a:cxn ang="0">
                        <a:pos x="26" y="269"/>
                      </a:cxn>
                      <a:cxn ang="0">
                        <a:pos x="15" y="316"/>
                      </a:cxn>
                      <a:cxn ang="0">
                        <a:pos x="22" y="353"/>
                      </a:cxn>
                      <a:cxn ang="0">
                        <a:pos x="40" y="353"/>
                      </a:cxn>
                      <a:cxn ang="0">
                        <a:pos x="63" y="335"/>
                      </a:cxn>
                      <a:cxn ang="0">
                        <a:pos x="78" y="343"/>
                      </a:cxn>
                      <a:cxn ang="0">
                        <a:pos x="93" y="355"/>
                      </a:cxn>
                      <a:cxn ang="0">
                        <a:pos x="151" y="356"/>
                      </a:cxn>
                      <a:cxn ang="0">
                        <a:pos x="172" y="370"/>
                      </a:cxn>
                      <a:cxn ang="0">
                        <a:pos x="192" y="375"/>
                      </a:cxn>
                      <a:cxn ang="0">
                        <a:pos x="214" y="364"/>
                      </a:cxn>
                      <a:cxn ang="0">
                        <a:pos x="240" y="375"/>
                      </a:cxn>
                      <a:cxn ang="0">
                        <a:pos x="252" y="417"/>
                      </a:cxn>
                      <a:cxn ang="0">
                        <a:pos x="273" y="434"/>
                      </a:cxn>
                      <a:cxn ang="0">
                        <a:pos x="284" y="430"/>
                      </a:cxn>
                      <a:cxn ang="0">
                        <a:pos x="298" y="436"/>
                      </a:cxn>
                      <a:cxn ang="0">
                        <a:pos x="315" y="480"/>
                      </a:cxn>
                      <a:cxn ang="0">
                        <a:pos x="329" y="529"/>
                      </a:cxn>
                      <a:cxn ang="0">
                        <a:pos x="352" y="555"/>
                      </a:cxn>
                      <a:cxn ang="0">
                        <a:pos x="412" y="566"/>
                      </a:cxn>
                      <a:cxn ang="0">
                        <a:pos x="462" y="542"/>
                      </a:cxn>
                      <a:cxn ang="0">
                        <a:pos x="472" y="515"/>
                      </a:cxn>
                      <a:cxn ang="0">
                        <a:pos x="474" y="474"/>
                      </a:cxn>
                      <a:cxn ang="0">
                        <a:pos x="546" y="422"/>
                      </a:cxn>
                      <a:cxn ang="0">
                        <a:pos x="625" y="382"/>
                      </a:cxn>
                    </a:cxnLst>
                    <a:rect l="0" t="0" r="r" b="b"/>
                    <a:pathLst>
                      <a:path w="625" h="566">
                        <a:moveTo>
                          <a:pt x="625" y="382"/>
                        </a:moveTo>
                        <a:lnTo>
                          <a:pt x="625" y="382"/>
                        </a:lnTo>
                        <a:lnTo>
                          <a:pt x="611" y="370"/>
                        </a:lnTo>
                        <a:lnTo>
                          <a:pt x="599" y="355"/>
                        </a:lnTo>
                        <a:lnTo>
                          <a:pt x="573" y="324"/>
                        </a:lnTo>
                        <a:lnTo>
                          <a:pt x="561" y="308"/>
                        </a:lnTo>
                        <a:lnTo>
                          <a:pt x="547" y="293"/>
                        </a:lnTo>
                        <a:lnTo>
                          <a:pt x="533" y="279"/>
                        </a:lnTo>
                        <a:lnTo>
                          <a:pt x="526" y="274"/>
                        </a:lnTo>
                        <a:lnTo>
                          <a:pt x="519" y="268"/>
                        </a:lnTo>
                        <a:lnTo>
                          <a:pt x="519" y="268"/>
                        </a:lnTo>
                        <a:lnTo>
                          <a:pt x="517" y="280"/>
                        </a:lnTo>
                        <a:lnTo>
                          <a:pt x="515" y="294"/>
                        </a:lnTo>
                        <a:lnTo>
                          <a:pt x="512" y="305"/>
                        </a:lnTo>
                        <a:lnTo>
                          <a:pt x="510" y="307"/>
                        </a:lnTo>
                        <a:lnTo>
                          <a:pt x="508" y="308"/>
                        </a:lnTo>
                        <a:lnTo>
                          <a:pt x="508" y="308"/>
                        </a:lnTo>
                        <a:lnTo>
                          <a:pt x="498" y="308"/>
                        </a:lnTo>
                        <a:lnTo>
                          <a:pt x="487" y="307"/>
                        </a:lnTo>
                        <a:lnTo>
                          <a:pt x="475" y="305"/>
                        </a:lnTo>
                        <a:lnTo>
                          <a:pt x="464" y="302"/>
                        </a:lnTo>
                        <a:lnTo>
                          <a:pt x="451" y="298"/>
                        </a:lnTo>
                        <a:lnTo>
                          <a:pt x="440" y="293"/>
                        </a:lnTo>
                        <a:lnTo>
                          <a:pt x="428" y="289"/>
                        </a:lnTo>
                        <a:lnTo>
                          <a:pt x="418" y="282"/>
                        </a:lnTo>
                        <a:lnTo>
                          <a:pt x="418" y="282"/>
                        </a:lnTo>
                        <a:lnTo>
                          <a:pt x="413" y="286"/>
                        </a:lnTo>
                        <a:lnTo>
                          <a:pt x="409" y="291"/>
                        </a:lnTo>
                        <a:lnTo>
                          <a:pt x="409" y="291"/>
                        </a:lnTo>
                        <a:lnTo>
                          <a:pt x="401" y="293"/>
                        </a:lnTo>
                        <a:lnTo>
                          <a:pt x="393" y="295"/>
                        </a:lnTo>
                        <a:lnTo>
                          <a:pt x="380" y="297"/>
                        </a:lnTo>
                        <a:lnTo>
                          <a:pt x="374" y="298"/>
                        </a:lnTo>
                        <a:lnTo>
                          <a:pt x="370" y="301"/>
                        </a:lnTo>
                        <a:lnTo>
                          <a:pt x="366" y="307"/>
                        </a:lnTo>
                        <a:lnTo>
                          <a:pt x="365" y="316"/>
                        </a:lnTo>
                        <a:lnTo>
                          <a:pt x="342" y="316"/>
                        </a:lnTo>
                        <a:lnTo>
                          <a:pt x="342" y="316"/>
                        </a:lnTo>
                        <a:lnTo>
                          <a:pt x="337" y="314"/>
                        </a:lnTo>
                        <a:lnTo>
                          <a:pt x="328" y="308"/>
                        </a:lnTo>
                        <a:lnTo>
                          <a:pt x="299" y="293"/>
                        </a:lnTo>
                        <a:lnTo>
                          <a:pt x="271" y="278"/>
                        </a:lnTo>
                        <a:lnTo>
                          <a:pt x="261" y="272"/>
                        </a:lnTo>
                        <a:lnTo>
                          <a:pt x="259" y="270"/>
                        </a:lnTo>
                        <a:lnTo>
                          <a:pt x="258" y="268"/>
                        </a:lnTo>
                        <a:lnTo>
                          <a:pt x="258" y="268"/>
                        </a:lnTo>
                        <a:lnTo>
                          <a:pt x="259" y="257"/>
                        </a:lnTo>
                        <a:lnTo>
                          <a:pt x="260" y="247"/>
                        </a:lnTo>
                        <a:lnTo>
                          <a:pt x="263" y="238"/>
                        </a:lnTo>
                        <a:lnTo>
                          <a:pt x="266" y="229"/>
                        </a:lnTo>
                        <a:lnTo>
                          <a:pt x="274" y="213"/>
                        </a:lnTo>
                        <a:lnTo>
                          <a:pt x="284" y="196"/>
                        </a:lnTo>
                        <a:lnTo>
                          <a:pt x="306" y="165"/>
                        </a:lnTo>
                        <a:lnTo>
                          <a:pt x="315" y="149"/>
                        </a:lnTo>
                        <a:lnTo>
                          <a:pt x="320" y="141"/>
                        </a:lnTo>
                        <a:lnTo>
                          <a:pt x="324" y="132"/>
                        </a:lnTo>
                        <a:lnTo>
                          <a:pt x="324" y="132"/>
                        </a:lnTo>
                        <a:lnTo>
                          <a:pt x="326" y="125"/>
                        </a:lnTo>
                        <a:lnTo>
                          <a:pt x="327" y="117"/>
                        </a:lnTo>
                        <a:lnTo>
                          <a:pt x="327" y="101"/>
                        </a:lnTo>
                        <a:lnTo>
                          <a:pt x="327" y="93"/>
                        </a:lnTo>
                        <a:lnTo>
                          <a:pt x="327" y="84"/>
                        </a:lnTo>
                        <a:lnTo>
                          <a:pt x="328" y="76"/>
                        </a:lnTo>
                        <a:lnTo>
                          <a:pt x="332" y="68"/>
                        </a:lnTo>
                        <a:lnTo>
                          <a:pt x="332" y="68"/>
                        </a:lnTo>
                        <a:lnTo>
                          <a:pt x="328" y="55"/>
                        </a:lnTo>
                        <a:lnTo>
                          <a:pt x="326" y="41"/>
                        </a:lnTo>
                        <a:lnTo>
                          <a:pt x="325" y="28"/>
                        </a:lnTo>
                        <a:lnTo>
                          <a:pt x="324" y="15"/>
                        </a:lnTo>
                        <a:lnTo>
                          <a:pt x="320" y="15"/>
                        </a:lnTo>
                        <a:lnTo>
                          <a:pt x="320" y="15"/>
                        </a:lnTo>
                        <a:lnTo>
                          <a:pt x="289" y="13"/>
                        </a:lnTo>
                        <a:lnTo>
                          <a:pt x="259" y="11"/>
                        </a:lnTo>
                        <a:lnTo>
                          <a:pt x="231" y="7"/>
                        </a:lnTo>
                        <a:lnTo>
                          <a:pt x="219" y="4"/>
                        </a:lnTo>
                        <a:lnTo>
                          <a:pt x="206" y="0"/>
                        </a:lnTo>
                        <a:lnTo>
                          <a:pt x="206" y="0"/>
                        </a:lnTo>
                        <a:lnTo>
                          <a:pt x="198" y="25"/>
                        </a:lnTo>
                        <a:lnTo>
                          <a:pt x="189" y="49"/>
                        </a:lnTo>
                        <a:lnTo>
                          <a:pt x="185" y="62"/>
                        </a:lnTo>
                        <a:lnTo>
                          <a:pt x="183" y="73"/>
                        </a:lnTo>
                        <a:lnTo>
                          <a:pt x="181" y="85"/>
                        </a:lnTo>
                        <a:lnTo>
                          <a:pt x="181" y="96"/>
                        </a:lnTo>
                        <a:lnTo>
                          <a:pt x="181" y="96"/>
                        </a:lnTo>
                        <a:lnTo>
                          <a:pt x="180" y="104"/>
                        </a:lnTo>
                        <a:lnTo>
                          <a:pt x="180" y="112"/>
                        </a:lnTo>
                        <a:lnTo>
                          <a:pt x="182" y="119"/>
                        </a:lnTo>
                        <a:lnTo>
                          <a:pt x="184" y="126"/>
                        </a:lnTo>
                        <a:lnTo>
                          <a:pt x="189" y="132"/>
                        </a:lnTo>
                        <a:lnTo>
                          <a:pt x="194" y="139"/>
                        </a:lnTo>
                        <a:lnTo>
                          <a:pt x="203" y="150"/>
                        </a:lnTo>
                        <a:lnTo>
                          <a:pt x="211" y="163"/>
                        </a:lnTo>
                        <a:lnTo>
                          <a:pt x="214" y="170"/>
                        </a:lnTo>
                        <a:lnTo>
                          <a:pt x="217" y="177"/>
                        </a:lnTo>
                        <a:lnTo>
                          <a:pt x="218" y="185"/>
                        </a:lnTo>
                        <a:lnTo>
                          <a:pt x="217" y="193"/>
                        </a:lnTo>
                        <a:lnTo>
                          <a:pt x="214" y="203"/>
                        </a:lnTo>
                        <a:lnTo>
                          <a:pt x="210" y="214"/>
                        </a:lnTo>
                        <a:lnTo>
                          <a:pt x="210" y="214"/>
                        </a:lnTo>
                        <a:lnTo>
                          <a:pt x="205" y="221"/>
                        </a:lnTo>
                        <a:lnTo>
                          <a:pt x="202" y="225"/>
                        </a:lnTo>
                        <a:lnTo>
                          <a:pt x="198" y="226"/>
                        </a:lnTo>
                        <a:lnTo>
                          <a:pt x="195" y="225"/>
                        </a:lnTo>
                        <a:lnTo>
                          <a:pt x="192" y="223"/>
                        </a:lnTo>
                        <a:lnTo>
                          <a:pt x="190" y="218"/>
                        </a:lnTo>
                        <a:lnTo>
                          <a:pt x="187" y="205"/>
                        </a:lnTo>
                        <a:lnTo>
                          <a:pt x="179" y="170"/>
                        </a:lnTo>
                        <a:lnTo>
                          <a:pt x="175" y="155"/>
                        </a:lnTo>
                        <a:lnTo>
                          <a:pt x="173" y="148"/>
                        </a:lnTo>
                        <a:lnTo>
                          <a:pt x="170" y="144"/>
                        </a:lnTo>
                        <a:lnTo>
                          <a:pt x="170" y="144"/>
                        </a:lnTo>
                        <a:lnTo>
                          <a:pt x="147" y="134"/>
                        </a:lnTo>
                        <a:lnTo>
                          <a:pt x="130" y="130"/>
                        </a:lnTo>
                        <a:lnTo>
                          <a:pt x="116" y="126"/>
                        </a:lnTo>
                        <a:lnTo>
                          <a:pt x="112" y="124"/>
                        </a:lnTo>
                        <a:lnTo>
                          <a:pt x="107" y="122"/>
                        </a:lnTo>
                        <a:lnTo>
                          <a:pt x="107" y="122"/>
                        </a:lnTo>
                        <a:lnTo>
                          <a:pt x="100" y="116"/>
                        </a:lnTo>
                        <a:lnTo>
                          <a:pt x="93" y="111"/>
                        </a:lnTo>
                        <a:lnTo>
                          <a:pt x="88" y="109"/>
                        </a:lnTo>
                        <a:lnTo>
                          <a:pt x="83" y="107"/>
                        </a:lnTo>
                        <a:lnTo>
                          <a:pt x="78" y="107"/>
                        </a:lnTo>
                        <a:lnTo>
                          <a:pt x="74" y="107"/>
                        </a:lnTo>
                        <a:lnTo>
                          <a:pt x="70" y="109"/>
                        </a:lnTo>
                        <a:lnTo>
                          <a:pt x="67" y="110"/>
                        </a:lnTo>
                        <a:lnTo>
                          <a:pt x="61" y="115"/>
                        </a:lnTo>
                        <a:lnTo>
                          <a:pt x="57" y="119"/>
                        </a:lnTo>
                        <a:lnTo>
                          <a:pt x="52" y="122"/>
                        </a:lnTo>
                        <a:lnTo>
                          <a:pt x="51" y="123"/>
                        </a:lnTo>
                        <a:lnTo>
                          <a:pt x="49" y="122"/>
                        </a:lnTo>
                        <a:lnTo>
                          <a:pt x="49" y="155"/>
                        </a:lnTo>
                        <a:lnTo>
                          <a:pt x="49" y="155"/>
                        </a:lnTo>
                        <a:lnTo>
                          <a:pt x="26" y="155"/>
                        </a:lnTo>
                        <a:lnTo>
                          <a:pt x="17" y="155"/>
                        </a:lnTo>
                        <a:lnTo>
                          <a:pt x="11" y="157"/>
                        </a:lnTo>
                        <a:lnTo>
                          <a:pt x="6" y="161"/>
                        </a:lnTo>
                        <a:lnTo>
                          <a:pt x="2" y="167"/>
                        </a:lnTo>
                        <a:lnTo>
                          <a:pt x="1" y="176"/>
                        </a:lnTo>
                        <a:lnTo>
                          <a:pt x="0" y="187"/>
                        </a:lnTo>
                        <a:lnTo>
                          <a:pt x="0" y="187"/>
                        </a:lnTo>
                        <a:lnTo>
                          <a:pt x="1" y="201"/>
                        </a:lnTo>
                        <a:lnTo>
                          <a:pt x="5" y="211"/>
                        </a:lnTo>
                        <a:lnTo>
                          <a:pt x="9" y="218"/>
                        </a:lnTo>
                        <a:lnTo>
                          <a:pt x="14" y="225"/>
                        </a:lnTo>
                        <a:lnTo>
                          <a:pt x="19" y="232"/>
                        </a:lnTo>
                        <a:lnTo>
                          <a:pt x="22" y="239"/>
                        </a:lnTo>
                        <a:lnTo>
                          <a:pt x="26" y="249"/>
                        </a:lnTo>
                        <a:lnTo>
                          <a:pt x="27" y="261"/>
                        </a:lnTo>
                        <a:lnTo>
                          <a:pt x="27" y="261"/>
                        </a:lnTo>
                        <a:lnTo>
                          <a:pt x="26" y="269"/>
                        </a:lnTo>
                        <a:lnTo>
                          <a:pt x="24" y="276"/>
                        </a:lnTo>
                        <a:lnTo>
                          <a:pt x="21" y="289"/>
                        </a:lnTo>
                        <a:lnTo>
                          <a:pt x="17" y="301"/>
                        </a:lnTo>
                        <a:lnTo>
                          <a:pt x="16" y="308"/>
                        </a:lnTo>
                        <a:lnTo>
                          <a:pt x="15" y="316"/>
                        </a:lnTo>
                        <a:lnTo>
                          <a:pt x="15" y="316"/>
                        </a:lnTo>
                        <a:lnTo>
                          <a:pt x="15" y="330"/>
                        </a:lnTo>
                        <a:lnTo>
                          <a:pt x="17" y="343"/>
                        </a:lnTo>
                        <a:lnTo>
                          <a:pt x="19" y="348"/>
                        </a:lnTo>
                        <a:lnTo>
                          <a:pt x="22" y="353"/>
                        </a:lnTo>
                        <a:lnTo>
                          <a:pt x="26" y="355"/>
                        </a:lnTo>
                        <a:lnTo>
                          <a:pt x="30" y="356"/>
                        </a:lnTo>
                        <a:lnTo>
                          <a:pt x="30" y="356"/>
                        </a:lnTo>
                        <a:lnTo>
                          <a:pt x="35" y="355"/>
                        </a:lnTo>
                        <a:lnTo>
                          <a:pt x="40" y="353"/>
                        </a:lnTo>
                        <a:lnTo>
                          <a:pt x="44" y="350"/>
                        </a:lnTo>
                        <a:lnTo>
                          <a:pt x="49" y="345"/>
                        </a:lnTo>
                        <a:lnTo>
                          <a:pt x="55" y="338"/>
                        </a:lnTo>
                        <a:lnTo>
                          <a:pt x="59" y="336"/>
                        </a:lnTo>
                        <a:lnTo>
                          <a:pt x="63" y="335"/>
                        </a:lnTo>
                        <a:lnTo>
                          <a:pt x="63" y="335"/>
                        </a:lnTo>
                        <a:lnTo>
                          <a:pt x="69" y="336"/>
                        </a:lnTo>
                        <a:lnTo>
                          <a:pt x="74" y="337"/>
                        </a:lnTo>
                        <a:lnTo>
                          <a:pt x="76" y="339"/>
                        </a:lnTo>
                        <a:lnTo>
                          <a:pt x="78" y="343"/>
                        </a:lnTo>
                        <a:lnTo>
                          <a:pt x="81" y="348"/>
                        </a:lnTo>
                        <a:lnTo>
                          <a:pt x="83" y="351"/>
                        </a:lnTo>
                        <a:lnTo>
                          <a:pt x="85" y="353"/>
                        </a:lnTo>
                        <a:lnTo>
                          <a:pt x="85" y="353"/>
                        </a:lnTo>
                        <a:lnTo>
                          <a:pt x="93" y="355"/>
                        </a:lnTo>
                        <a:lnTo>
                          <a:pt x="101" y="355"/>
                        </a:lnTo>
                        <a:lnTo>
                          <a:pt x="119" y="355"/>
                        </a:lnTo>
                        <a:lnTo>
                          <a:pt x="135" y="354"/>
                        </a:lnTo>
                        <a:lnTo>
                          <a:pt x="143" y="354"/>
                        </a:lnTo>
                        <a:lnTo>
                          <a:pt x="151" y="356"/>
                        </a:lnTo>
                        <a:lnTo>
                          <a:pt x="151" y="356"/>
                        </a:lnTo>
                        <a:lnTo>
                          <a:pt x="156" y="359"/>
                        </a:lnTo>
                        <a:lnTo>
                          <a:pt x="159" y="361"/>
                        </a:lnTo>
                        <a:lnTo>
                          <a:pt x="167" y="367"/>
                        </a:lnTo>
                        <a:lnTo>
                          <a:pt x="172" y="370"/>
                        </a:lnTo>
                        <a:lnTo>
                          <a:pt x="176" y="373"/>
                        </a:lnTo>
                        <a:lnTo>
                          <a:pt x="182" y="375"/>
                        </a:lnTo>
                        <a:lnTo>
                          <a:pt x="188" y="375"/>
                        </a:lnTo>
                        <a:lnTo>
                          <a:pt x="188" y="375"/>
                        </a:lnTo>
                        <a:lnTo>
                          <a:pt x="192" y="375"/>
                        </a:lnTo>
                        <a:lnTo>
                          <a:pt x="196" y="374"/>
                        </a:lnTo>
                        <a:lnTo>
                          <a:pt x="203" y="369"/>
                        </a:lnTo>
                        <a:lnTo>
                          <a:pt x="208" y="366"/>
                        </a:lnTo>
                        <a:lnTo>
                          <a:pt x="211" y="364"/>
                        </a:lnTo>
                        <a:lnTo>
                          <a:pt x="214" y="364"/>
                        </a:lnTo>
                        <a:lnTo>
                          <a:pt x="214" y="364"/>
                        </a:lnTo>
                        <a:lnTo>
                          <a:pt x="222" y="364"/>
                        </a:lnTo>
                        <a:lnTo>
                          <a:pt x="229" y="367"/>
                        </a:lnTo>
                        <a:lnTo>
                          <a:pt x="235" y="370"/>
                        </a:lnTo>
                        <a:lnTo>
                          <a:pt x="240" y="375"/>
                        </a:lnTo>
                        <a:lnTo>
                          <a:pt x="242" y="381"/>
                        </a:lnTo>
                        <a:lnTo>
                          <a:pt x="244" y="386"/>
                        </a:lnTo>
                        <a:lnTo>
                          <a:pt x="248" y="399"/>
                        </a:lnTo>
                        <a:lnTo>
                          <a:pt x="250" y="412"/>
                        </a:lnTo>
                        <a:lnTo>
                          <a:pt x="252" y="417"/>
                        </a:lnTo>
                        <a:lnTo>
                          <a:pt x="253" y="423"/>
                        </a:lnTo>
                        <a:lnTo>
                          <a:pt x="257" y="428"/>
                        </a:lnTo>
                        <a:lnTo>
                          <a:pt x="261" y="431"/>
                        </a:lnTo>
                        <a:lnTo>
                          <a:pt x="266" y="434"/>
                        </a:lnTo>
                        <a:lnTo>
                          <a:pt x="273" y="434"/>
                        </a:lnTo>
                        <a:lnTo>
                          <a:pt x="273" y="434"/>
                        </a:lnTo>
                        <a:lnTo>
                          <a:pt x="278" y="434"/>
                        </a:lnTo>
                        <a:lnTo>
                          <a:pt x="281" y="432"/>
                        </a:lnTo>
                        <a:lnTo>
                          <a:pt x="283" y="431"/>
                        </a:lnTo>
                        <a:lnTo>
                          <a:pt x="284" y="430"/>
                        </a:lnTo>
                        <a:lnTo>
                          <a:pt x="286" y="431"/>
                        </a:lnTo>
                        <a:lnTo>
                          <a:pt x="291" y="434"/>
                        </a:lnTo>
                        <a:lnTo>
                          <a:pt x="291" y="434"/>
                        </a:lnTo>
                        <a:lnTo>
                          <a:pt x="295" y="435"/>
                        </a:lnTo>
                        <a:lnTo>
                          <a:pt x="298" y="436"/>
                        </a:lnTo>
                        <a:lnTo>
                          <a:pt x="302" y="438"/>
                        </a:lnTo>
                        <a:lnTo>
                          <a:pt x="304" y="440"/>
                        </a:lnTo>
                        <a:lnTo>
                          <a:pt x="307" y="448"/>
                        </a:lnTo>
                        <a:lnTo>
                          <a:pt x="311" y="458"/>
                        </a:lnTo>
                        <a:lnTo>
                          <a:pt x="315" y="480"/>
                        </a:lnTo>
                        <a:lnTo>
                          <a:pt x="320" y="504"/>
                        </a:lnTo>
                        <a:lnTo>
                          <a:pt x="320" y="504"/>
                        </a:lnTo>
                        <a:lnTo>
                          <a:pt x="322" y="513"/>
                        </a:lnTo>
                        <a:lnTo>
                          <a:pt x="326" y="522"/>
                        </a:lnTo>
                        <a:lnTo>
                          <a:pt x="329" y="529"/>
                        </a:lnTo>
                        <a:lnTo>
                          <a:pt x="333" y="536"/>
                        </a:lnTo>
                        <a:lnTo>
                          <a:pt x="337" y="543"/>
                        </a:lnTo>
                        <a:lnTo>
                          <a:pt x="342" y="547"/>
                        </a:lnTo>
                        <a:lnTo>
                          <a:pt x="348" y="552"/>
                        </a:lnTo>
                        <a:lnTo>
                          <a:pt x="352" y="555"/>
                        </a:lnTo>
                        <a:lnTo>
                          <a:pt x="359" y="559"/>
                        </a:lnTo>
                        <a:lnTo>
                          <a:pt x="365" y="561"/>
                        </a:lnTo>
                        <a:lnTo>
                          <a:pt x="380" y="565"/>
                        </a:lnTo>
                        <a:lnTo>
                          <a:pt x="395" y="566"/>
                        </a:lnTo>
                        <a:lnTo>
                          <a:pt x="412" y="566"/>
                        </a:lnTo>
                        <a:lnTo>
                          <a:pt x="412" y="566"/>
                        </a:lnTo>
                        <a:lnTo>
                          <a:pt x="417" y="565"/>
                        </a:lnTo>
                        <a:lnTo>
                          <a:pt x="424" y="562"/>
                        </a:lnTo>
                        <a:lnTo>
                          <a:pt x="443" y="552"/>
                        </a:lnTo>
                        <a:lnTo>
                          <a:pt x="462" y="542"/>
                        </a:lnTo>
                        <a:lnTo>
                          <a:pt x="467" y="536"/>
                        </a:lnTo>
                        <a:lnTo>
                          <a:pt x="471" y="532"/>
                        </a:lnTo>
                        <a:lnTo>
                          <a:pt x="471" y="532"/>
                        </a:lnTo>
                        <a:lnTo>
                          <a:pt x="472" y="523"/>
                        </a:lnTo>
                        <a:lnTo>
                          <a:pt x="472" y="515"/>
                        </a:lnTo>
                        <a:lnTo>
                          <a:pt x="469" y="501"/>
                        </a:lnTo>
                        <a:lnTo>
                          <a:pt x="467" y="494"/>
                        </a:lnTo>
                        <a:lnTo>
                          <a:pt x="467" y="488"/>
                        </a:lnTo>
                        <a:lnTo>
                          <a:pt x="470" y="481"/>
                        </a:lnTo>
                        <a:lnTo>
                          <a:pt x="474" y="474"/>
                        </a:lnTo>
                        <a:lnTo>
                          <a:pt x="474" y="474"/>
                        </a:lnTo>
                        <a:lnTo>
                          <a:pt x="489" y="461"/>
                        </a:lnTo>
                        <a:lnTo>
                          <a:pt x="505" y="448"/>
                        </a:lnTo>
                        <a:lnTo>
                          <a:pt x="525" y="435"/>
                        </a:lnTo>
                        <a:lnTo>
                          <a:pt x="546" y="422"/>
                        </a:lnTo>
                        <a:lnTo>
                          <a:pt x="566" y="410"/>
                        </a:lnTo>
                        <a:lnTo>
                          <a:pt x="587" y="399"/>
                        </a:lnTo>
                        <a:lnTo>
                          <a:pt x="608" y="390"/>
                        </a:lnTo>
                        <a:lnTo>
                          <a:pt x="625" y="382"/>
                        </a:lnTo>
                        <a:lnTo>
                          <a:pt x="625" y="382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9525" cap="flat" cmpd="sng" algn="ctr">
                    <a:solidFill>
                      <a:srgbClr val="3399FF"/>
                    </a:solidFill>
                    <a:prstDash val="solid"/>
                    <a:headEnd/>
                    <a:tailEnd/>
                  </a:ln>
                  <a:effectLst/>
                </p:spPr>
                <p:txBody>
                  <a:bodyPr lIns="0" tIns="36000" rIns="0" bIns="0" anchor="ctr" anchorCtr="1"/>
                  <a:lstStyle/>
                  <a:p>
                    <a:pPr indent="-268288">
                      <a:lnSpc>
                        <a:spcPct val="90000"/>
                      </a:lnSpc>
                      <a:spcAft>
                        <a:spcPts val="900"/>
                      </a:spcAft>
                      <a:defRPr/>
                    </a:pPr>
                    <a:endParaRPr lang="ru-RU" sz="2000" b="1" kern="0" dirty="0">
                      <a:solidFill>
                        <a:srgbClr val="FFFFFF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69" name="Freeform 140"/>
                  <p:cNvSpPr>
                    <a:spLocks/>
                  </p:cNvSpPr>
                  <p:nvPr/>
                </p:nvSpPr>
                <p:spPr bwMode="auto">
                  <a:xfrm rot="18734970">
                    <a:off x="951038" y="2847519"/>
                    <a:ext cx="2026198" cy="2485289"/>
                  </a:xfrm>
                  <a:custGeom>
                    <a:avLst/>
                    <a:gdLst/>
                    <a:ahLst/>
                    <a:cxnLst>
                      <a:cxn ang="0">
                        <a:pos x="697" y="156"/>
                      </a:cxn>
                      <a:cxn ang="0">
                        <a:pos x="691" y="106"/>
                      </a:cxn>
                      <a:cxn ang="0">
                        <a:pos x="643" y="35"/>
                      </a:cxn>
                      <a:cxn ang="0">
                        <a:pos x="561" y="64"/>
                      </a:cxn>
                      <a:cxn ang="0">
                        <a:pos x="507" y="110"/>
                      </a:cxn>
                      <a:cxn ang="0">
                        <a:pos x="468" y="114"/>
                      </a:cxn>
                      <a:cxn ang="0">
                        <a:pos x="434" y="159"/>
                      </a:cxn>
                      <a:cxn ang="0">
                        <a:pos x="414" y="217"/>
                      </a:cxn>
                      <a:cxn ang="0">
                        <a:pos x="375" y="239"/>
                      </a:cxn>
                      <a:cxn ang="0">
                        <a:pos x="360" y="310"/>
                      </a:cxn>
                      <a:cxn ang="0">
                        <a:pos x="294" y="324"/>
                      </a:cxn>
                      <a:cxn ang="0">
                        <a:pos x="294" y="438"/>
                      </a:cxn>
                      <a:cxn ang="0">
                        <a:pos x="271" y="492"/>
                      </a:cxn>
                      <a:cxn ang="0">
                        <a:pos x="136" y="514"/>
                      </a:cxn>
                      <a:cxn ang="0">
                        <a:pos x="4" y="562"/>
                      </a:cxn>
                      <a:cxn ang="0">
                        <a:pos x="50" y="565"/>
                      </a:cxn>
                      <a:cxn ang="0">
                        <a:pos x="70" y="580"/>
                      </a:cxn>
                      <a:cxn ang="0">
                        <a:pos x="89" y="570"/>
                      </a:cxn>
                      <a:cxn ang="0">
                        <a:pos x="122" y="588"/>
                      </a:cxn>
                      <a:cxn ang="0">
                        <a:pos x="110" y="636"/>
                      </a:cxn>
                      <a:cxn ang="0">
                        <a:pos x="122" y="709"/>
                      </a:cxn>
                      <a:cxn ang="0">
                        <a:pos x="104" y="773"/>
                      </a:cxn>
                      <a:cxn ang="0">
                        <a:pos x="140" y="809"/>
                      </a:cxn>
                      <a:cxn ang="0">
                        <a:pos x="188" y="812"/>
                      </a:cxn>
                      <a:cxn ang="0">
                        <a:pos x="231" y="808"/>
                      </a:cxn>
                      <a:cxn ang="0">
                        <a:pos x="292" y="865"/>
                      </a:cxn>
                      <a:cxn ang="0">
                        <a:pos x="286" y="768"/>
                      </a:cxn>
                      <a:cxn ang="0">
                        <a:pos x="298" y="751"/>
                      </a:cxn>
                      <a:cxn ang="0">
                        <a:pos x="324" y="692"/>
                      </a:cxn>
                      <a:cxn ang="0">
                        <a:pos x="340" y="686"/>
                      </a:cxn>
                      <a:cxn ang="0">
                        <a:pos x="337" y="721"/>
                      </a:cxn>
                      <a:cxn ang="0">
                        <a:pos x="368" y="687"/>
                      </a:cxn>
                      <a:cxn ang="0">
                        <a:pos x="355" y="749"/>
                      </a:cxn>
                      <a:cxn ang="0">
                        <a:pos x="377" y="759"/>
                      </a:cxn>
                      <a:cxn ang="0">
                        <a:pos x="403" y="751"/>
                      </a:cxn>
                      <a:cxn ang="0">
                        <a:pos x="403" y="705"/>
                      </a:cxn>
                      <a:cxn ang="0">
                        <a:pos x="400" y="665"/>
                      </a:cxn>
                      <a:cxn ang="0">
                        <a:pos x="424" y="661"/>
                      </a:cxn>
                      <a:cxn ang="0">
                        <a:pos x="445" y="717"/>
                      </a:cxn>
                      <a:cxn ang="0">
                        <a:pos x="417" y="763"/>
                      </a:cxn>
                      <a:cxn ang="0">
                        <a:pos x="378" y="821"/>
                      </a:cxn>
                      <a:cxn ang="0">
                        <a:pos x="361" y="843"/>
                      </a:cxn>
                      <a:cxn ang="0">
                        <a:pos x="344" y="901"/>
                      </a:cxn>
                      <a:cxn ang="0">
                        <a:pos x="413" y="917"/>
                      </a:cxn>
                      <a:cxn ang="0">
                        <a:pos x="462" y="939"/>
                      </a:cxn>
                      <a:cxn ang="0">
                        <a:pos x="506" y="850"/>
                      </a:cxn>
                      <a:cxn ang="0">
                        <a:pos x="532" y="815"/>
                      </a:cxn>
                      <a:cxn ang="0">
                        <a:pos x="514" y="794"/>
                      </a:cxn>
                      <a:cxn ang="0">
                        <a:pos x="517" y="741"/>
                      </a:cxn>
                      <a:cxn ang="0">
                        <a:pos x="554" y="648"/>
                      </a:cxn>
                      <a:cxn ang="0">
                        <a:pos x="592" y="654"/>
                      </a:cxn>
                      <a:cxn ang="0">
                        <a:pos x="626" y="621"/>
                      </a:cxn>
                      <a:cxn ang="0">
                        <a:pos x="628" y="488"/>
                      </a:cxn>
                      <a:cxn ang="0">
                        <a:pos x="698" y="367"/>
                      </a:cxn>
                      <a:cxn ang="0">
                        <a:pos x="758" y="300"/>
                      </a:cxn>
                    </a:cxnLst>
                    <a:rect l="0" t="0" r="r" b="b"/>
                    <a:pathLst>
                      <a:path w="761" h="962">
                        <a:moveTo>
                          <a:pt x="757" y="165"/>
                        </a:moveTo>
                        <a:lnTo>
                          <a:pt x="757" y="165"/>
                        </a:lnTo>
                        <a:lnTo>
                          <a:pt x="733" y="165"/>
                        </a:lnTo>
                        <a:lnTo>
                          <a:pt x="721" y="164"/>
                        </a:lnTo>
                        <a:lnTo>
                          <a:pt x="712" y="163"/>
                        </a:lnTo>
                        <a:lnTo>
                          <a:pt x="703" y="160"/>
                        </a:lnTo>
                        <a:lnTo>
                          <a:pt x="697" y="156"/>
                        </a:lnTo>
                        <a:lnTo>
                          <a:pt x="695" y="153"/>
                        </a:lnTo>
                        <a:lnTo>
                          <a:pt x="692" y="151"/>
                        </a:lnTo>
                        <a:lnTo>
                          <a:pt x="691" y="148"/>
                        </a:lnTo>
                        <a:lnTo>
                          <a:pt x="691" y="143"/>
                        </a:lnTo>
                        <a:lnTo>
                          <a:pt x="691" y="143"/>
                        </a:lnTo>
                        <a:lnTo>
                          <a:pt x="691" y="106"/>
                        </a:lnTo>
                        <a:lnTo>
                          <a:pt x="691" y="106"/>
                        </a:lnTo>
                        <a:lnTo>
                          <a:pt x="690" y="97"/>
                        </a:lnTo>
                        <a:lnTo>
                          <a:pt x="686" y="88"/>
                        </a:lnTo>
                        <a:lnTo>
                          <a:pt x="682" y="79"/>
                        </a:lnTo>
                        <a:lnTo>
                          <a:pt x="676" y="69"/>
                        </a:lnTo>
                        <a:lnTo>
                          <a:pt x="669" y="60"/>
                        </a:lnTo>
                        <a:lnTo>
                          <a:pt x="661" y="52"/>
                        </a:lnTo>
                        <a:lnTo>
                          <a:pt x="643" y="35"/>
                        </a:lnTo>
                        <a:lnTo>
                          <a:pt x="626" y="21"/>
                        </a:lnTo>
                        <a:lnTo>
                          <a:pt x="611" y="10"/>
                        </a:lnTo>
                        <a:lnTo>
                          <a:pt x="596" y="0"/>
                        </a:lnTo>
                        <a:lnTo>
                          <a:pt x="596" y="0"/>
                        </a:lnTo>
                        <a:lnTo>
                          <a:pt x="584" y="22"/>
                        </a:lnTo>
                        <a:lnTo>
                          <a:pt x="573" y="44"/>
                        </a:lnTo>
                        <a:lnTo>
                          <a:pt x="561" y="64"/>
                        </a:lnTo>
                        <a:lnTo>
                          <a:pt x="555" y="73"/>
                        </a:lnTo>
                        <a:lnTo>
                          <a:pt x="548" y="81"/>
                        </a:lnTo>
                        <a:lnTo>
                          <a:pt x="542" y="89"/>
                        </a:lnTo>
                        <a:lnTo>
                          <a:pt x="533" y="96"/>
                        </a:lnTo>
                        <a:lnTo>
                          <a:pt x="525" y="102"/>
                        </a:lnTo>
                        <a:lnTo>
                          <a:pt x="516" y="106"/>
                        </a:lnTo>
                        <a:lnTo>
                          <a:pt x="507" y="110"/>
                        </a:lnTo>
                        <a:lnTo>
                          <a:pt x="497" y="111"/>
                        </a:lnTo>
                        <a:lnTo>
                          <a:pt x="486" y="112"/>
                        </a:lnTo>
                        <a:lnTo>
                          <a:pt x="474" y="111"/>
                        </a:lnTo>
                        <a:lnTo>
                          <a:pt x="474" y="111"/>
                        </a:lnTo>
                        <a:lnTo>
                          <a:pt x="471" y="111"/>
                        </a:lnTo>
                        <a:lnTo>
                          <a:pt x="469" y="112"/>
                        </a:lnTo>
                        <a:lnTo>
                          <a:pt x="468" y="114"/>
                        </a:lnTo>
                        <a:lnTo>
                          <a:pt x="466" y="117"/>
                        </a:lnTo>
                        <a:lnTo>
                          <a:pt x="459" y="135"/>
                        </a:lnTo>
                        <a:lnTo>
                          <a:pt x="454" y="144"/>
                        </a:lnTo>
                        <a:lnTo>
                          <a:pt x="449" y="149"/>
                        </a:lnTo>
                        <a:lnTo>
                          <a:pt x="446" y="153"/>
                        </a:lnTo>
                        <a:lnTo>
                          <a:pt x="440" y="157"/>
                        </a:lnTo>
                        <a:lnTo>
                          <a:pt x="434" y="159"/>
                        </a:lnTo>
                        <a:lnTo>
                          <a:pt x="428" y="161"/>
                        </a:lnTo>
                        <a:lnTo>
                          <a:pt x="418" y="161"/>
                        </a:lnTo>
                        <a:lnTo>
                          <a:pt x="418" y="161"/>
                        </a:lnTo>
                        <a:lnTo>
                          <a:pt x="420" y="186"/>
                        </a:lnTo>
                        <a:lnTo>
                          <a:pt x="417" y="203"/>
                        </a:lnTo>
                        <a:lnTo>
                          <a:pt x="416" y="211"/>
                        </a:lnTo>
                        <a:lnTo>
                          <a:pt x="414" y="217"/>
                        </a:lnTo>
                        <a:lnTo>
                          <a:pt x="411" y="222"/>
                        </a:lnTo>
                        <a:lnTo>
                          <a:pt x="409" y="227"/>
                        </a:lnTo>
                        <a:lnTo>
                          <a:pt x="406" y="231"/>
                        </a:lnTo>
                        <a:lnTo>
                          <a:pt x="402" y="233"/>
                        </a:lnTo>
                        <a:lnTo>
                          <a:pt x="394" y="236"/>
                        </a:lnTo>
                        <a:lnTo>
                          <a:pt x="385" y="239"/>
                        </a:lnTo>
                        <a:lnTo>
                          <a:pt x="375" y="239"/>
                        </a:lnTo>
                        <a:lnTo>
                          <a:pt x="375" y="239"/>
                        </a:lnTo>
                        <a:lnTo>
                          <a:pt x="374" y="267"/>
                        </a:lnTo>
                        <a:lnTo>
                          <a:pt x="372" y="279"/>
                        </a:lnTo>
                        <a:lnTo>
                          <a:pt x="370" y="289"/>
                        </a:lnTo>
                        <a:lnTo>
                          <a:pt x="367" y="297"/>
                        </a:lnTo>
                        <a:lnTo>
                          <a:pt x="363" y="304"/>
                        </a:lnTo>
                        <a:lnTo>
                          <a:pt x="360" y="310"/>
                        </a:lnTo>
                        <a:lnTo>
                          <a:pt x="355" y="315"/>
                        </a:lnTo>
                        <a:lnTo>
                          <a:pt x="349" y="318"/>
                        </a:lnTo>
                        <a:lnTo>
                          <a:pt x="344" y="320"/>
                        </a:lnTo>
                        <a:lnTo>
                          <a:pt x="337" y="321"/>
                        </a:lnTo>
                        <a:lnTo>
                          <a:pt x="330" y="323"/>
                        </a:lnTo>
                        <a:lnTo>
                          <a:pt x="314" y="324"/>
                        </a:lnTo>
                        <a:lnTo>
                          <a:pt x="294" y="324"/>
                        </a:lnTo>
                        <a:lnTo>
                          <a:pt x="294" y="324"/>
                        </a:lnTo>
                        <a:lnTo>
                          <a:pt x="296" y="348"/>
                        </a:lnTo>
                        <a:lnTo>
                          <a:pt x="298" y="370"/>
                        </a:lnTo>
                        <a:lnTo>
                          <a:pt x="298" y="390"/>
                        </a:lnTo>
                        <a:lnTo>
                          <a:pt x="298" y="408"/>
                        </a:lnTo>
                        <a:lnTo>
                          <a:pt x="296" y="424"/>
                        </a:lnTo>
                        <a:lnTo>
                          <a:pt x="294" y="438"/>
                        </a:lnTo>
                        <a:lnTo>
                          <a:pt x="292" y="450"/>
                        </a:lnTo>
                        <a:lnTo>
                          <a:pt x="288" y="461"/>
                        </a:lnTo>
                        <a:lnTo>
                          <a:pt x="285" y="470"/>
                        </a:lnTo>
                        <a:lnTo>
                          <a:pt x="281" y="478"/>
                        </a:lnTo>
                        <a:lnTo>
                          <a:pt x="278" y="484"/>
                        </a:lnTo>
                        <a:lnTo>
                          <a:pt x="275" y="488"/>
                        </a:lnTo>
                        <a:lnTo>
                          <a:pt x="271" y="492"/>
                        </a:lnTo>
                        <a:lnTo>
                          <a:pt x="268" y="494"/>
                        </a:lnTo>
                        <a:lnTo>
                          <a:pt x="264" y="496"/>
                        </a:lnTo>
                        <a:lnTo>
                          <a:pt x="261" y="496"/>
                        </a:lnTo>
                        <a:lnTo>
                          <a:pt x="261" y="496"/>
                        </a:lnTo>
                        <a:lnTo>
                          <a:pt x="238" y="500"/>
                        </a:lnTo>
                        <a:lnTo>
                          <a:pt x="176" y="509"/>
                        </a:lnTo>
                        <a:lnTo>
                          <a:pt x="136" y="514"/>
                        </a:lnTo>
                        <a:lnTo>
                          <a:pt x="92" y="518"/>
                        </a:lnTo>
                        <a:lnTo>
                          <a:pt x="46" y="520"/>
                        </a:lnTo>
                        <a:lnTo>
                          <a:pt x="0" y="522"/>
                        </a:lnTo>
                        <a:lnTo>
                          <a:pt x="0" y="522"/>
                        </a:lnTo>
                        <a:lnTo>
                          <a:pt x="1" y="535"/>
                        </a:lnTo>
                        <a:lnTo>
                          <a:pt x="2" y="548"/>
                        </a:lnTo>
                        <a:lnTo>
                          <a:pt x="4" y="562"/>
                        </a:lnTo>
                        <a:lnTo>
                          <a:pt x="8" y="575"/>
                        </a:lnTo>
                        <a:lnTo>
                          <a:pt x="8" y="575"/>
                        </a:lnTo>
                        <a:lnTo>
                          <a:pt x="8" y="573"/>
                        </a:lnTo>
                        <a:lnTo>
                          <a:pt x="8" y="573"/>
                        </a:lnTo>
                        <a:lnTo>
                          <a:pt x="27" y="571"/>
                        </a:lnTo>
                        <a:lnTo>
                          <a:pt x="43" y="568"/>
                        </a:lnTo>
                        <a:lnTo>
                          <a:pt x="50" y="565"/>
                        </a:lnTo>
                        <a:lnTo>
                          <a:pt x="56" y="562"/>
                        </a:lnTo>
                        <a:lnTo>
                          <a:pt x="56" y="562"/>
                        </a:lnTo>
                        <a:lnTo>
                          <a:pt x="58" y="569"/>
                        </a:lnTo>
                        <a:lnTo>
                          <a:pt x="62" y="575"/>
                        </a:lnTo>
                        <a:lnTo>
                          <a:pt x="64" y="577"/>
                        </a:lnTo>
                        <a:lnTo>
                          <a:pt x="66" y="579"/>
                        </a:lnTo>
                        <a:lnTo>
                          <a:pt x="70" y="580"/>
                        </a:lnTo>
                        <a:lnTo>
                          <a:pt x="73" y="580"/>
                        </a:lnTo>
                        <a:lnTo>
                          <a:pt x="73" y="580"/>
                        </a:lnTo>
                        <a:lnTo>
                          <a:pt x="77" y="580"/>
                        </a:lnTo>
                        <a:lnTo>
                          <a:pt x="79" y="579"/>
                        </a:lnTo>
                        <a:lnTo>
                          <a:pt x="82" y="576"/>
                        </a:lnTo>
                        <a:lnTo>
                          <a:pt x="87" y="571"/>
                        </a:lnTo>
                        <a:lnTo>
                          <a:pt x="89" y="570"/>
                        </a:lnTo>
                        <a:lnTo>
                          <a:pt x="92" y="570"/>
                        </a:lnTo>
                        <a:lnTo>
                          <a:pt x="92" y="570"/>
                        </a:lnTo>
                        <a:lnTo>
                          <a:pt x="122" y="570"/>
                        </a:lnTo>
                        <a:lnTo>
                          <a:pt x="122" y="570"/>
                        </a:lnTo>
                        <a:lnTo>
                          <a:pt x="119" y="576"/>
                        </a:lnTo>
                        <a:lnTo>
                          <a:pt x="120" y="580"/>
                        </a:lnTo>
                        <a:lnTo>
                          <a:pt x="122" y="588"/>
                        </a:lnTo>
                        <a:lnTo>
                          <a:pt x="122" y="588"/>
                        </a:lnTo>
                        <a:lnTo>
                          <a:pt x="120" y="594"/>
                        </a:lnTo>
                        <a:lnTo>
                          <a:pt x="119" y="601"/>
                        </a:lnTo>
                        <a:lnTo>
                          <a:pt x="116" y="611"/>
                        </a:lnTo>
                        <a:lnTo>
                          <a:pt x="111" y="623"/>
                        </a:lnTo>
                        <a:lnTo>
                          <a:pt x="110" y="629"/>
                        </a:lnTo>
                        <a:lnTo>
                          <a:pt x="110" y="636"/>
                        </a:lnTo>
                        <a:lnTo>
                          <a:pt x="110" y="636"/>
                        </a:lnTo>
                        <a:lnTo>
                          <a:pt x="110" y="645"/>
                        </a:lnTo>
                        <a:lnTo>
                          <a:pt x="111" y="654"/>
                        </a:lnTo>
                        <a:lnTo>
                          <a:pt x="116" y="672"/>
                        </a:lnTo>
                        <a:lnTo>
                          <a:pt x="119" y="691"/>
                        </a:lnTo>
                        <a:lnTo>
                          <a:pt x="120" y="700"/>
                        </a:lnTo>
                        <a:lnTo>
                          <a:pt x="122" y="709"/>
                        </a:lnTo>
                        <a:lnTo>
                          <a:pt x="122" y="709"/>
                        </a:lnTo>
                        <a:lnTo>
                          <a:pt x="120" y="720"/>
                        </a:lnTo>
                        <a:lnTo>
                          <a:pt x="119" y="731"/>
                        </a:lnTo>
                        <a:lnTo>
                          <a:pt x="117" y="741"/>
                        </a:lnTo>
                        <a:lnTo>
                          <a:pt x="113" y="753"/>
                        </a:lnTo>
                        <a:lnTo>
                          <a:pt x="109" y="763"/>
                        </a:lnTo>
                        <a:lnTo>
                          <a:pt x="104" y="773"/>
                        </a:lnTo>
                        <a:lnTo>
                          <a:pt x="100" y="782"/>
                        </a:lnTo>
                        <a:lnTo>
                          <a:pt x="94" y="789"/>
                        </a:lnTo>
                        <a:lnTo>
                          <a:pt x="94" y="789"/>
                        </a:lnTo>
                        <a:lnTo>
                          <a:pt x="104" y="796"/>
                        </a:lnTo>
                        <a:lnTo>
                          <a:pt x="116" y="800"/>
                        </a:lnTo>
                        <a:lnTo>
                          <a:pt x="127" y="805"/>
                        </a:lnTo>
                        <a:lnTo>
                          <a:pt x="140" y="809"/>
                        </a:lnTo>
                        <a:lnTo>
                          <a:pt x="151" y="812"/>
                        </a:lnTo>
                        <a:lnTo>
                          <a:pt x="163" y="814"/>
                        </a:lnTo>
                        <a:lnTo>
                          <a:pt x="174" y="815"/>
                        </a:lnTo>
                        <a:lnTo>
                          <a:pt x="184" y="815"/>
                        </a:lnTo>
                        <a:lnTo>
                          <a:pt x="184" y="815"/>
                        </a:lnTo>
                        <a:lnTo>
                          <a:pt x="186" y="814"/>
                        </a:lnTo>
                        <a:lnTo>
                          <a:pt x="188" y="812"/>
                        </a:lnTo>
                        <a:lnTo>
                          <a:pt x="191" y="801"/>
                        </a:lnTo>
                        <a:lnTo>
                          <a:pt x="193" y="787"/>
                        </a:lnTo>
                        <a:lnTo>
                          <a:pt x="195" y="775"/>
                        </a:lnTo>
                        <a:lnTo>
                          <a:pt x="195" y="775"/>
                        </a:lnTo>
                        <a:lnTo>
                          <a:pt x="208" y="784"/>
                        </a:lnTo>
                        <a:lnTo>
                          <a:pt x="219" y="796"/>
                        </a:lnTo>
                        <a:lnTo>
                          <a:pt x="231" y="808"/>
                        </a:lnTo>
                        <a:lnTo>
                          <a:pt x="242" y="822"/>
                        </a:lnTo>
                        <a:lnTo>
                          <a:pt x="264" y="850"/>
                        </a:lnTo>
                        <a:lnTo>
                          <a:pt x="276" y="863"/>
                        </a:lnTo>
                        <a:lnTo>
                          <a:pt x="286" y="876"/>
                        </a:lnTo>
                        <a:lnTo>
                          <a:pt x="286" y="876"/>
                        </a:lnTo>
                        <a:lnTo>
                          <a:pt x="290" y="870"/>
                        </a:lnTo>
                        <a:lnTo>
                          <a:pt x="292" y="865"/>
                        </a:lnTo>
                        <a:lnTo>
                          <a:pt x="293" y="857"/>
                        </a:lnTo>
                        <a:lnTo>
                          <a:pt x="294" y="848"/>
                        </a:lnTo>
                        <a:lnTo>
                          <a:pt x="294" y="848"/>
                        </a:lnTo>
                        <a:lnTo>
                          <a:pt x="293" y="827"/>
                        </a:lnTo>
                        <a:lnTo>
                          <a:pt x="291" y="808"/>
                        </a:lnTo>
                        <a:lnTo>
                          <a:pt x="287" y="790"/>
                        </a:lnTo>
                        <a:lnTo>
                          <a:pt x="286" y="768"/>
                        </a:lnTo>
                        <a:lnTo>
                          <a:pt x="286" y="768"/>
                        </a:lnTo>
                        <a:lnTo>
                          <a:pt x="287" y="762"/>
                        </a:lnTo>
                        <a:lnTo>
                          <a:pt x="288" y="756"/>
                        </a:lnTo>
                        <a:lnTo>
                          <a:pt x="294" y="746"/>
                        </a:lnTo>
                        <a:lnTo>
                          <a:pt x="294" y="746"/>
                        </a:lnTo>
                        <a:lnTo>
                          <a:pt x="295" y="748"/>
                        </a:lnTo>
                        <a:lnTo>
                          <a:pt x="298" y="751"/>
                        </a:lnTo>
                        <a:lnTo>
                          <a:pt x="302" y="753"/>
                        </a:lnTo>
                        <a:lnTo>
                          <a:pt x="308" y="753"/>
                        </a:lnTo>
                        <a:lnTo>
                          <a:pt x="316" y="753"/>
                        </a:lnTo>
                        <a:lnTo>
                          <a:pt x="316" y="753"/>
                        </a:lnTo>
                        <a:lnTo>
                          <a:pt x="317" y="731"/>
                        </a:lnTo>
                        <a:lnTo>
                          <a:pt x="321" y="705"/>
                        </a:lnTo>
                        <a:lnTo>
                          <a:pt x="324" y="692"/>
                        </a:lnTo>
                        <a:lnTo>
                          <a:pt x="327" y="680"/>
                        </a:lnTo>
                        <a:lnTo>
                          <a:pt x="331" y="670"/>
                        </a:lnTo>
                        <a:lnTo>
                          <a:pt x="334" y="662"/>
                        </a:lnTo>
                        <a:lnTo>
                          <a:pt x="334" y="662"/>
                        </a:lnTo>
                        <a:lnTo>
                          <a:pt x="339" y="676"/>
                        </a:lnTo>
                        <a:lnTo>
                          <a:pt x="340" y="682"/>
                        </a:lnTo>
                        <a:lnTo>
                          <a:pt x="340" y="686"/>
                        </a:lnTo>
                        <a:lnTo>
                          <a:pt x="340" y="690"/>
                        </a:lnTo>
                        <a:lnTo>
                          <a:pt x="338" y="694"/>
                        </a:lnTo>
                        <a:lnTo>
                          <a:pt x="336" y="698"/>
                        </a:lnTo>
                        <a:lnTo>
                          <a:pt x="331" y="702"/>
                        </a:lnTo>
                        <a:lnTo>
                          <a:pt x="331" y="724"/>
                        </a:lnTo>
                        <a:lnTo>
                          <a:pt x="331" y="724"/>
                        </a:lnTo>
                        <a:lnTo>
                          <a:pt x="337" y="721"/>
                        </a:lnTo>
                        <a:lnTo>
                          <a:pt x="341" y="716"/>
                        </a:lnTo>
                        <a:lnTo>
                          <a:pt x="345" y="712"/>
                        </a:lnTo>
                        <a:lnTo>
                          <a:pt x="348" y="706"/>
                        </a:lnTo>
                        <a:lnTo>
                          <a:pt x="350" y="700"/>
                        </a:lnTo>
                        <a:lnTo>
                          <a:pt x="355" y="695"/>
                        </a:lnTo>
                        <a:lnTo>
                          <a:pt x="361" y="691"/>
                        </a:lnTo>
                        <a:lnTo>
                          <a:pt x="368" y="687"/>
                        </a:lnTo>
                        <a:lnTo>
                          <a:pt x="368" y="702"/>
                        </a:lnTo>
                        <a:lnTo>
                          <a:pt x="368" y="702"/>
                        </a:lnTo>
                        <a:lnTo>
                          <a:pt x="359" y="720"/>
                        </a:lnTo>
                        <a:lnTo>
                          <a:pt x="353" y="732"/>
                        </a:lnTo>
                        <a:lnTo>
                          <a:pt x="349" y="746"/>
                        </a:lnTo>
                        <a:lnTo>
                          <a:pt x="349" y="746"/>
                        </a:lnTo>
                        <a:lnTo>
                          <a:pt x="355" y="749"/>
                        </a:lnTo>
                        <a:lnTo>
                          <a:pt x="357" y="751"/>
                        </a:lnTo>
                        <a:lnTo>
                          <a:pt x="363" y="748"/>
                        </a:lnTo>
                        <a:lnTo>
                          <a:pt x="375" y="746"/>
                        </a:lnTo>
                        <a:lnTo>
                          <a:pt x="375" y="746"/>
                        </a:lnTo>
                        <a:lnTo>
                          <a:pt x="375" y="753"/>
                        </a:lnTo>
                        <a:lnTo>
                          <a:pt x="376" y="758"/>
                        </a:lnTo>
                        <a:lnTo>
                          <a:pt x="377" y="759"/>
                        </a:lnTo>
                        <a:lnTo>
                          <a:pt x="379" y="760"/>
                        </a:lnTo>
                        <a:lnTo>
                          <a:pt x="386" y="760"/>
                        </a:lnTo>
                        <a:lnTo>
                          <a:pt x="386" y="760"/>
                        </a:lnTo>
                        <a:lnTo>
                          <a:pt x="392" y="760"/>
                        </a:lnTo>
                        <a:lnTo>
                          <a:pt x="397" y="758"/>
                        </a:lnTo>
                        <a:lnTo>
                          <a:pt x="401" y="754"/>
                        </a:lnTo>
                        <a:lnTo>
                          <a:pt x="403" y="751"/>
                        </a:lnTo>
                        <a:lnTo>
                          <a:pt x="406" y="745"/>
                        </a:lnTo>
                        <a:lnTo>
                          <a:pt x="407" y="739"/>
                        </a:lnTo>
                        <a:lnTo>
                          <a:pt x="408" y="724"/>
                        </a:lnTo>
                        <a:lnTo>
                          <a:pt x="408" y="724"/>
                        </a:lnTo>
                        <a:lnTo>
                          <a:pt x="408" y="716"/>
                        </a:lnTo>
                        <a:lnTo>
                          <a:pt x="406" y="710"/>
                        </a:lnTo>
                        <a:lnTo>
                          <a:pt x="403" y="705"/>
                        </a:lnTo>
                        <a:lnTo>
                          <a:pt x="401" y="700"/>
                        </a:lnTo>
                        <a:lnTo>
                          <a:pt x="395" y="691"/>
                        </a:lnTo>
                        <a:lnTo>
                          <a:pt x="394" y="687"/>
                        </a:lnTo>
                        <a:lnTo>
                          <a:pt x="393" y="684"/>
                        </a:lnTo>
                        <a:lnTo>
                          <a:pt x="393" y="684"/>
                        </a:lnTo>
                        <a:lnTo>
                          <a:pt x="395" y="676"/>
                        </a:lnTo>
                        <a:lnTo>
                          <a:pt x="400" y="665"/>
                        </a:lnTo>
                        <a:lnTo>
                          <a:pt x="406" y="657"/>
                        </a:lnTo>
                        <a:lnTo>
                          <a:pt x="409" y="655"/>
                        </a:lnTo>
                        <a:lnTo>
                          <a:pt x="411" y="654"/>
                        </a:lnTo>
                        <a:lnTo>
                          <a:pt x="411" y="654"/>
                        </a:lnTo>
                        <a:lnTo>
                          <a:pt x="415" y="654"/>
                        </a:lnTo>
                        <a:lnTo>
                          <a:pt x="418" y="656"/>
                        </a:lnTo>
                        <a:lnTo>
                          <a:pt x="424" y="661"/>
                        </a:lnTo>
                        <a:lnTo>
                          <a:pt x="430" y="669"/>
                        </a:lnTo>
                        <a:lnTo>
                          <a:pt x="434" y="678"/>
                        </a:lnTo>
                        <a:lnTo>
                          <a:pt x="439" y="689"/>
                        </a:lnTo>
                        <a:lnTo>
                          <a:pt x="443" y="699"/>
                        </a:lnTo>
                        <a:lnTo>
                          <a:pt x="444" y="709"/>
                        </a:lnTo>
                        <a:lnTo>
                          <a:pt x="445" y="717"/>
                        </a:lnTo>
                        <a:lnTo>
                          <a:pt x="445" y="717"/>
                        </a:lnTo>
                        <a:lnTo>
                          <a:pt x="444" y="724"/>
                        </a:lnTo>
                        <a:lnTo>
                          <a:pt x="443" y="731"/>
                        </a:lnTo>
                        <a:lnTo>
                          <a:pt x="440" y="738"/>
                        </a:lnTo>
                        <a:lnTo>
                          <a:pt x="437" y="744"/>
                        </a:lnTo>
                        <a:lnTo>
                          <a:pt x="432" y="749"/>
                        </a:lnTo>
                        <a:lnTo>
                          <a:pt x="428" y="754"/>
                        </a:lnTo>
                        <a:lnTo>
                          <a:pt x="417" y="763"/>
                        </a:lnTo>
                        <a:lnTo>
                          <a:pt x="407" y="771"/>
                        </a:lnTo>
                        <a:lnTo>
                          <a:pt x="397" y="781"/>
                        </a:lnTo>
                        <a:lnTo>
                          <a:pt x="388" y="790"/>
                        </a:lnTo>
                        <a:lnTo>
                          <a:pt x="385" y="796"/>
                        </a:lnTo>
                        <a:lnTo>
                          <a:pt x="383" y="801"/>
                        </a:lnTo>
                        <a:lnTo>
                          <a:pt x="383" y="801"/>
                        </a:lnTo>
                        <a:lnTo>
                          <a:pt x="378" y="821"/>
                        </a:lnTo>
                        <a:lnTo>
                          <a:pt x="372" y="835"/>
                        </a:lnTo>
                        <a:lnTo>
                          <a:pt x="370" y="839"/>
                        </a:lnTo>
                        <a:lnTo>
                          <a:pt x="369" y="842"/>
                        </a:lnTo>
                        <a:lnTo>
                          <a:pt x="368" y="842"/>
                        </a:lnTo>
                        <a:lnTo>
                          <a:pt x="368" y="842"/>
                        </a:lnTo>
                        <a:lnTo>
                          <a:pt x="364" y="842"/>
                        </a:lnTo>
                        <a:lnTo>
                          <a:pt x="361" y="843"/>
                        </a:lnTo>
                        <a:lnTo>
                          <a:pt x="359" y="845"/>
                        </a:lnTo>
                        <a:lnTo>
                          <a:pt x="356" y="847"/>
                        </a:lnTo>
                        <a:lnTo>
                          <a:pt x="353" y="853"/>
                        </a:lnTo>
                        <a:lnTo>
                          <a:pt x="350" y="861"/>
                        </a:lnTo>
                        <a:lnTo>
                          <a:pt x="347" y="881"/>
                        </a:lnTo>
                        <a:lnTo>
                          <a:pt x="344" y="901"/>
                        </a:lnTo>
                        <a:lnTo>
                          <a:pt x="344" y="901"/>
                        </a:lnTo>
                        <a:lnTo>
                          <a:pt x="374" y="901"/>
                        </a:lnTo>
                        <a:lnTo>
                          <a:pt x="388" y="903"/>
                        </a:lnTo>
                        <a:lnTo>
                          <a:pt x="397" y="905"/>
                        </a:lnTo>
                        <a:lnTo>
                          <a:pt x="403" y="907"/>
                        </a:lnTo>
                        <a:lnTo>
                          <a:pt x="403" y="907"/>
                        </a:lnTo>
                        <a:lnTo>
                          <a:pt x="408" y="912"/>
                        </a:lnTo>
                        <a:lnTo>
                          <a:pt x="413" y="917"/>
                        </a:lnTo>
                        <a:lnTo>
                          <a:pt x="421" y="934"/>
                        </a:lnTo>
                        <a:lnTo>
                          <a:pt x="431" y="949"/>
                        </a:lnTo>
                        <a:lnTo>
                          <a:pt x="436" y="955"/>
                        </a:lnTo>
                        <a:lnTo>
                          <a:pt x="441" y="959"/>
                        </a:lnTo>
                        <a:lnTo>
                          <a:pt x="445" y="962"/>
                        </a:lnTo>
                        <a:lnTo>
                          <a:pt x="445" y="962"/>
                        </a:lnTo>
                        <a:lnTo>
                          <a:pt x="462" y="939"/>
                        </a:lnTo>
                        <a:lnTo>
                          <a:pt x="479" y="915"/>
                        </a:lnTo>
                        <a:lnTo>
                          <a:pt x="487" y="903"/>
                        </a:lnTo>
                        <a:lnTo>
                          <a:pt x="494" y="889"/>
                        </a:lnTo>
                        <a:lnTo>
                          <a:pt x="500" y="873"/>
                        </a:lnTo>
                        <a:lnTo>
                          <a:pt x="504" y="857"/>
                        </a:lnTo>
                        <a:lnTo>
                          <a:pt x="504" y="857"/>
                        </a:lnTo>
                        <a:lnTo>
                          <a:pt x="506" y="850"/>
                        </a:lnTo>
                        <a:lnTo>
                          <a:pt x="509" y="844"/>
                        </a:lnTo>
                        <a:lnTo>
                          <a:pt x="514" y="840"/>
                        </a:lnTo>
                        <a:lnTo>
                          <a:pt x="520" y="837"/>
                        </a:lnTo>
                        <a:lnTo>
                          <a:pt x="524" y="833"/>
                        </a:lnTo>
                        <a:lnTo>
                          <a:pt x="529" y="830"/>
                        </a:lnTo>
                        <a:lnTo>
                          <a:pt x="531" y="824"/>
                        </a:lnTo>
                        <a:lnTo>
                          <a:pt x="532" y="815"/>
                        </a:lnTo>
                        <a:lnTo>
                          <a:pt x="532" y="815"/>
                        </a:lnTo>
                        <a:lnTo>
                          <a:pt x="532" y="809"/>
                        </a:lnTo>
                        <a:lnTo>
                          <a:pt x="529" y="806"/>
                        </a:lnTo>
                        <a:lnTo>
                          <a:pt x="525" y="802"/>
                        </a:lnTo>
                        <a:lnTo>
                          <a:pt x="522" y="800"/>
                        </a:lnTo>
                        <a:lnTo>
                          <a:pt x="517" y="798"/>
                        </a:lnTo>
                        <a:lnTo>
                          <a:pt x="514" y="794"/>
                        </a:lnTo>
                        <a:lnTo>
                          <a:pt x="512" y="790"/>
                        </a:lnTo>
                        <a:lnTo>
                          <a:pt x="510" y="783"/>
                        </a:lnTo>
                        <a:lnTo>
                          <a:pt x="510" y="783"/>
                        </a:lnTo>
                        <a:lnTo>
                          <a:pt x="510" y="771"/>
                        </a:lnTo>
                        <a:lnTo>
                          <a:pt x="513" y="760"/>
                        </a:lnTo>
                        <a:lnTo>
                          <a:pt x="514" y="751"/>
                        </a:lnTo>
                        <a:lnTo>
                          <a:pt x="517" y="741"/>
                        </a:lnTo>
                        <a:lnTo>
                          <a:pt x="524" y="725"/>
                        </a:lnTo>
                        <a:lnTo>
                          <a:pt x="532" y="710"/>
                        </a:lnTo>
                        <a:lnTo>
                          <a:pt x="540" y="695"/>
                        </a:lnTo>
                        <a:lnTo>
                          <a:pt x="547" y="679"/>
                        </a:lnTo>
                        <a:lnTo>
                          <a:pt x="551" y="670"/>
                        </a:lnTo>
                        <a:lnTo>
                          <a:pt x="553" y="660"/>
                        </a:lnTo>
                        <a:lnTo>
                          <a:pt x="554" y="648"/>
                        </a:lnTo>
                        <a:lnTo>
                          <a:pt x="554" y="636"/>
                        </a:lnTo>
                        <a:lnTo>
                          <a:pt x="574" y="636"/>
                        </a:lnTo>
                        <a:lnTo>
                          <a:pt x="574" y="636"/>
                        </a:lnTo>
                        <a:lnTo>
                          <a:pt x="583" y="646"/>
                        </a:lnTo>
                        <a:lnTo>
                          <a:pt x="588" y="652"/>
                        </a:lnTo>
                        <a:lnTo>
                          <a:pt x="592" y="654"/>
                        </a:lnTo>
                        <a:lnTo>
                          <a:pt x="592" y="654"/>
                        </a:lnTo>
                        <a:lnTo>
                          <a:pt x="597" y="654"/>
                        </a:lnTo>
                        <a:lnTo>
                          <a:pt x="602" y="652"/>
                        </a:lnTo>
                        <a:lnTo>
                          <a:pt x="612" y="648"/>
                        </a:lnTo>
                        <a:lnTo>
                          <a:pt x="620" y="641"/>
                        </a:lnTo>
                        <a:lnTo>
                          <a:pt x="628" y="636"/>
                        </a:lnTo>
                        <a:lnTo>
                          <a:pt x="628" y="636"/>
                        </a:lnTo>
                        <a:lnTo>
                          <a:pt x="626" y="621"/>
                        </a:lnTo>
                        <a:lnTo>
                          <a:pt x="626" y="603"/>
                        </a:lnTo>
                        <a:lnTo>
                          <a:pt x="626" y="571"/>
                        </a:lnTo>
                        <a:lnTo>
                          <a:pt x="627" y="541"/>
                        </a:lnTo>
                        <a:lnTo>
                          <a:pt x="628" y="518"/>
                        </a:lnTo>
                        <a:lnTo>
                          <a:pt x="628" y="518"/>
                        </a:lnTo>
                        <a:lnTo>
                          <a:pt x="627" y="502"/>
                        </a:lnTo>
                        <a:lnTo>
                          <a:pt x="628" y="488"/>
                        </a:lnTo>
                        <a:lnTo>
                          <a:pt x="630" y="474"/>
                        </a:lnTo>
                        <a:lnTo>
                          <a:pt x="636" y="461"/>
                        </a:lnTo>
                        <a:lnTo>
                          <a:pt x="644" y="445"/>
                        </a:lnTo>
                        <a:lnTo>
                          <a:pt x="653" y="425"/>
                        </a:lnTo>
                        <a:lnTo>
                          <a:pt x="680" y="374"/>
                        </a:lnTo>
                        <a:lnTo>
                          <a:pt x="680" y="374"/>
                        </a:lnTo>
                        <a:lnTo>
                          <a:pt x="698" y="367"/>
                        </a:lnTo>
                        <a:lnTo>
                          <a:pt x="713" y="359"/>
                        </a:lnTo>
                        <a:lnTo>
                          <a:pt x="726" y="350"/>
                        </a:lnTo>
                        <a:lnTo>
                          <a:pt x="736" y="342"/>
                        </a:lnTo>
                        <a:lnTo>
                          <a:pt x="744" y="332"/>
                        </a:lnTo>
                        <a:lnTo>
                          <a:pt x="750" y="321"/>
                        </a:lnTo>
                        <a:lnTo>
                          <a:pt x="754" y="311"/>
                        </a:lnTo>
                        <a:lnTo>
                          <a:pt x="758" y="300"/>
                        </a:lnTo>
                        <a:lnTo>
                          <a:pt x="760" y="287"/>
                        </a:lnTo>
                        <a:lnTo>
                          <a:pt x="761" y="273"/>
                        </a:lnTo>
                        <a:lnTo>
                          <a:pt x="760" y="242"/>
                        </a:lnTo>
                        <a:lnTo>
                          <a:pt x="759" y="206"/>
                        </a:lnTo>
                        <a:lnTo>
                          <a:pt x="757" y="165"/>
                        </a:lnTo>
                        <a:lnTo>
                          <a:pt x="757" y="165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9525" cap="flat" cmpd="sng" algn="ctr">
                    <a:solidFill>
                      <a:srgbClr val="3399FF"/>
                    </a:solidFill>
                    <a:prstDash val="solid"/>
                    <a:headEnd/>
                    <a:tailEnd/>
                  </a:ln>
                  <a:effectLst/>
                </p:spPr>
                <p:txBody>
                  <a:bodyPr lIns="0" tIns="36000" rIns="0" bIns="0" anchor="ctr" anchorCtr="1"/>
                  <a:lstStyle/>
                  <a:p>
                    <a:pPr indent="-268288" fontAlgn="auto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ts val="900"/>
                      </a:spcAft>
                      <a:defRPr/>
                    </a:pPr>
                    <a:endParaRPr lang="ru-RU" sz="2000" b="1" kern="0" dirty="0">
                      <a:solidFill>
                        <a:srgbClr val="FFFFFF"/>
                      </a:solidFill>
                      <a:latin typeface="Arial"/>
                    </a:endParaRPr>
                  </a:p>
                </p:txBody>
              </p:sp>
            </p:grpSp>
            <p:sp>
              <p:nvSpPr>
                <p:cNvPr id="56" name="Прямоугольник 55"/>
                <p:cNvSpPr/>
                <p:nvPr/>
              </p:nvSpPr>
              <p:spPr>
                <a:xfrm rot="3807334">
                  <a:off x="7315885" y="2632147"/>
                  <a:ext cx="1587844" cy="475944"/>
                </a:xfrm>
                <a:prstGeom prst="rect">
                  <a:avLst/>
                </a:prstGeom>
                <a:noFill/>
              </p:spPr>
              <p:txBody>
                <a:bodyPr spcFirstLastPara="1" wrap="none">
                  <a:prstTxWarp prst="textArchUp">
                    <a:avLst>
                      <a:gd name="adj" fmla="val 13913814"/>
                    </a:avLst>
                  </a:prstTxWarp>
                  <a:spAutoFit/>
                </a:bodyPr>
                <a:lstStyle/>
                <a:p>
                  <a:pPr algn="ctr">
                    <a:defRPr/>
                  </a:pPr>
                  <a:r>
                    <a:rPr lang="ru-RU" sz="1600" dirty="0">
                      <a:ln w="19050">
                        <a:noFill/>
                      </a:ln>
                      <a:solidFill>
                        <a:srgbClr val="FFFFFF">
                          <a:lumMod val="75000"/>
                        </a:srgbClr>
                      </a:solidFill>
                      <a:cs typeface="Arial" panose="020B0604020202020204" pitchFamily="34" charset="0"/>
                    </a:rPr>
                    <a:t>Мурманская обл.</a:t>
                  </a:r>
                  <a:endParaRPr lang="ru-RU" sz="1600" dirty="0">
                    <a:ln w="19050">
                      <a:noFill/>
                    </a:ln>
                    <a:solidFill>
                      <a:srgbClr val="FFFFFF">
                        <a:lumMod val="75000"/>
                      </a:srgbClr>
                    </a:solidFill>
                  </a:endParaRPr>
                </a:p>
              </p:txBody>
            </p:sp>
            <p:sp>
              <p:nvSpPr>
                <p:cNvPr id="57" name="Прямоугольник 56"/>
                <p:cNvSpPr/>
                <p:nvPr/>
              </p:nvSpPr>
              <p:spPr>
                <a:xfrm rot="19364993">
                  <a:off x="6392231" y="3206017"/>
                  <a:ext cx="1807989" cy="1488820"/>
                </a:xfrm>
                <a:prstGeom prst="rect">
                  <a:avLst/>
                </a:prstGeom>
                <a:noFill/>
              </p:spPr>
              <p:txBody>
                <a:bodyPr spcFirstLastPara="1" wrap="none">
                  <a:prstTxWarp prst="textArchUp">
                    <a:avLst>
                      <a:gd name="adj" fmla="val 8208370"/>
                    </a:avLst>
                  </a:prstTxWarp>
                  <a:spAutoFit/>
                </a:bodyPr>
                <a:lstStyle/>
                <a:p>
                  <a:pPr algn="ctr">
                    <a:defRPr/>
                  </a:pPr>
                  <a:r>
                    <a:rPr lang="ru-RU" sz="1100" dirty="0">
                      <a:ln w="19050">
                        <a:noFill/>
                      </a:ln>
                      <a:solidFill>
                        <a:srgbClr val="FFFFFF">
                          <a:lumMod val="75000"/>
                        </a:srgbClr>
                      </a:solidFill>
                      <a:cs typeface="Arial" panose="020B0604020202020204" pitchFamily="34" charset="0"/>
                    </a:rPr>
                    <a:t>Карелия</a:t>
                  </a:r>
                  <a:endParaRPr lang="ru-RU" sz="1100" dirty="0">
                    <a:ln w="19050">
                      <a:noFill/>
                    </a:ln>
                    <a:solidFill>
                      <a:srgbClr val="FFFFFF">
                        <a:lumMod val="75000"/>
                      </a:srgbClr>
                    </a:solidFill>
                  </a:endParaRPr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8060498" y="1637783"/>
                  <a:ext cx="970387" cy="276338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ru-RU" sz="1000" b="1" dirty="0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cs typeface="Arial" panose="020B0604020202020204" pitchFamily="34" charset="0"/>
                    </a:rPr>
                    <a:t>Мурманск</a:t>
                  </a:r>
                  <a:endParaRPr lang="ru-RU" sz="1200" b="1" dirty="0">
                    <a:solidFill>
                      <a:srgbClr val="000000">
                        <a:lumMod val="95000"/>
                        <a:lumOff val="5000"/>
                      </a:srgbClr>
                    </a:solidFill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9" name="TextBox 58"/>
                <p:cNvSpPr txBox="1"/>
                <p:nvPr/>
              </p:nvSpPr>
              <p:spPr>
                <a:xfrm>
                  <a:off x="7683022" y="1990352"/>
                  <a:ext cx="913306" cy="276336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ru-RU" sz="1000" b="1" dirty="0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cs typeface="Arial" panose="020B0604020202020204" pitchFamily="34" charset="0"/>
                    </a:rPr>
                    <a:t>Апатиты</a:t>
                  </a:r>
                  <a:endParaRPr lang="ru-RU" sz="1200" b="1" dirty="0">
                    <a:solidFill>
                      <a:srgbClr val="000000">
                        <a:lumMod val="95000"/>
                        <a:lumOff val="5000"/>
                      </a:srgbClr>
                    </a:solidFill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0" name="TextBox 59"/>
                <p:cNvSpPr txBox="1"/>
                <p:nvPr/>
              </p:nvSpPr>
              <p:spPr>
                <a:xfrm>
                  <a:off x="6401448" y="4443080"/>
                  <a:ext cx="1169253" cy="293489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ru-RU" sz="1050" b="1" dirty="0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cs typeface="Arial" panose="020B0604020202020204" pitchFamily="34" charset="0"/>
                    </a:rPr>
                    <a:t>Петрозаводск</a:t>
                  </a:r>
                  <a:endParaRPr lang="ru-RU" sz="1200" b="1" dirty="0">
                    <a:solidFill>
                      <a:srgbClr val="000000">
                        <a:lumMod val="95000"/>
                        <a:lumOff val="5000"/>
                      </a:srgbClr>
                    </a:solidFill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1" name="TextBox 60"/>
                <p:cNvSpPr txBox="1"/>
                <p:nvPr/>
              </p:nvSpPr>
              <p:spPr>
                <a:xfrm>
                  <a:off x="4101612" y="4443080"/>
                  <a:ext cx="1439930" cy="276338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ru-RU" sz="1000" b="1" dirty="0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cs typeface="Arial" panose="020B0604020202020204" pitchFamily="34" charset="0"/>
                    </a:rPr>
                    <a:t>Санкт-Петербург</a:t>
                  </a:r>
                  <a:endParaRPr lang="ru-RU" sz="1200" b="1" dirty="0">
                    <a:solidFill>
                      <a:srgbClr val="000000">
                        <a:lumMod val="95000"/>
                        <a:lumOff val="5000"/>
                      </a:srgbClr>
                    </a:solidFill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2" name="Овал 61"/>
                <p:cNvSpPr/>
                <p:nvPr/>
              </p:nvSpPr>
              <p:spPr>
                <a:xfrm rot="2274923" flipV="1">
                  <a:off x="5254292" y="4593636"/>
                  <a:ext cx="51558" cy="49550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3" name="Овал 62"/>
                <p:cNvSpPr/>
                <p:nvPr/>
              </p:nvSpPr>
              <p:spPr>
                <a:xfrm rot="2274923" flipV="1">
                  <a:off x="6462213" y="4452609"/>
                  <a:ext cx="51558" cy="5145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4" name="Овал 63"/>
                <p:cNvSpPr/>
                <p:nvPr/>
              </p:nvSpPr>
              <p:spPr>
                <a:xfrm rot="2274923" flipV="1">
                  <a:off x="7769566" y="2217138"/>
                  <a:ext cx="51558" cy="5145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5" name="Овал 64"/>
                <p:cNvSpPr/>
                <p:nvPr/>
              </p:nvSpPr>
              <p:spPr>
                <a:xfrm rot="2274923" flipV="1">
                  <a:off x="8084435" y="1790245"/>
                  <a:ext cx="51558" cy="49550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6" name="Прямоугольник 65"/>
                <p:cNvSpPr/>
                <p:nvPr/>
              </p:nvSpPr>
              <p:spPr>
                <a:xfrm rot="1376321">
                  <a:off x="4258650" y="4909582"/>
                  <a:ext cx="1970430" cy="1488820"/>
                </a:xfrm>
                <a:prstGeom prst="rect">
                  <a:avLst/>
                </a:prstGeom>
                <a:noFill/>
              </p:spPr>
              <p:txBody>
                <a:bodyPr spcFirstLastPara="1" wrap="none">
                  <a:prstTxWarp prst="textArchUp">
                    <a:avLst>
                      <a:gd name="adj" fmla="val 8208370"/>
                    </a:avLst>
                  </a:prstTxWarp>
                  <a:spAutoFit/>
                </a:bodyPr>
                <a:lstStyle/>
                <a:p>
                  <a:pPr algn="ctr">
                    <a:defRPr/>
                  </a:pPr>
                  <a:r>
                    <a:rPr lang="ru-RU" sz="1100" dirty="0">
                      <a:ln w="19050">
                        <a:noFill/>
                      </a:ln>
                      <a:solidFill>
                        <a:srgbClr val="FFFFFF">
                          <a:lumMod val="75000"/>
                        </a:srgbClr>
                      </a:solidFill>
                      <a:cs typeface="Arial" panose="020B0604020202020204" pitchFamily="34" charset="0"/>
                    </a:rPr>
                    <a:t>Ленинградская обл.</a:t>
                  </a:r>
                  <a:endParaRPr lang="ru-RU" sz="1100" dirty="0">
                    <a:ln w="19050">
                      <a:noFill/>
                    </a:ln>
                    <a:solidFill>
                      <a:srgbClr val="FFFFFF">
                        <a:lumMod val="75000"/>
                      </a:srgbClr>
                    </a:solidFill>
                  </a:endParaRPr>
                </a:p>
              </p:txBody>
            </p:sp>
          </p:grpSp>
          <p:sp>
            <p:nvSpPr>
              <p:cNvPr id="11" name="Овал 10"/>
              <p:cNvSpPr/>
              <p:nvPr/>
            </p:nvSpPr>
            <p:spPr>
              <a:xfrm rot="2274923" flipV="1">
                <a:off x="7771832" y="1315479"/>
                <a:ext cx="95748" cy="95278"/>
              </a:xfrm>
              <a:prstGeom prst="ellipse">
                <a:avLst/>
              </a:prstGeom>
              <a:solidFill>
                <a:srgbClr val="0099FF"/>
              </a:solidFill>
              <a:ln w="19050">
                <a:solidFill>
                  <a:srgbClr val="99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Овал 11"/>
              <p:cNvSpPr/>
              <p:nvPr/>
            </p:nvSpPr>
            <p:spPr>
              <a:xfrm rot="2274923" flipV="1">
                <a:off x="7585860" y="1332628"/>
                <a:ext cx="93906" cy="95278"/>
              </a:xfrm>
              <a:prstGeom prst="ellipse">
                <a:avLst/>
              </a:prstGeom>
              <a:solidFill>
                <a:srgbClr val="0099FF"/>
              </a:solidFill>
              <a:ln w="19050">
                <a:solidFill>
                  <a:srgbClr val="99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Овал 12"/>
              <p:cNvSpPr/>
              <p:nvPr/>
            </p:nvSpPr>
            <p:spPr>
              <a:xfrm rot="2274923" flipV="1">
                <a:off x="7510365" y="1353590"/>
                <a:ext cx="95748" cy="95278"/>
              </a:xfrm>
              <a:prstGeom prst="ellipse">
                <a:avLst/>
              </a:prstGeom>
              <a:solidFill>
                <a:srgbClr val="0099FF"/>
              </a:solidFill>
              <a:ln w="19050">
                <a:solidFill>
                  <a:srgbClr val="99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Овал 13"/>
              <p:cNvSpPr/>
              <p:nvPr/>
            </p:nvSpPr>
            <p:spPr>
              <a:xfrm rot="2274923" flipV="1">
                <a:off x="7436713" y="1397418"/>
                <a:ext cx="93907" cy="95278"/>
              </a:xfrm>
              <a:prstGeom prst="ellipse">
                <a:avLst/>
              </a:prstGeom>
              <a:solidFill>
                <a:srgbClr val="0099FF"/>
              </a:solidFill>
              <a:ln w="19050">
                <a:solidFill>
                  <a:srgbClr val="99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Овал 14"/>
              <p:cNvSpPr/>
              <p:nvPr/>
            </p:nvSpPr>
            <p:spPr>
              <a:xfrm rot="2274923" flipV="1">
                <a:off x="7385156" y="1464113"/>
                <a:ext cx="95748" cy="95278"/>
              </a:xfrm>
              <a:prstGeom prst="ellipse">
                <a:avLst/>
              </a:prstGeom>
              <a:solidFill>
                <a:srgbClr val="0099FF"/>
              </a:solidFill>
              <a:ln w="19050">
                <a:solidFill>
                  <a:srgbClr val="99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Овал 15"/>
              <p:cNvSpPr/>
              <p:nvPr/>
            </p:nvSpPr>
            <p:spPr>
              <a:xfrm rot="2274923" flipV="1">
                <a:off x="7884152" y="1770909"/>
                <a:ext cx="93906" cy="95278"/>
              </a:xfrm>
              <a:prstGeom prst="ellipse">
                <a:avLst/>
              </a:prstGeom>
              <a:solidFill>
                <a:srgbClr val="0099FF"/>
              </a:solidFill>
              <a:ln w="19050">
                <a:solidFill>
                  <a:srgbClr val="99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Овал 16"/>
              <p:cNvSpPr/>
              <p:nvPr/>
            </p:nvSpPr>
            <p:spPr>
              <a:xfrm rot="2274923" flipV="1">
                <a:off x="7998313" y="1809020"/>
                <a:ext cx="95748" cy="95278"/>
              </a:xfrm>
              <a:prstGeom prst="ellipse">
                <a:avLst/>
              </a:prstGeom>
              <a:solidFill>
                <a:srgbClr val="0099FF"/>
              </a:solidFill>
              <a:ln w="19050">
                <a:solidFill>
                  <a:srgbClr val="99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" name="Овал 17"/>
              <p:cNvSpPr/>
              <p:nvPr/>
            </p:nvSpPr>
            <p:spPr>
              <a:xfrm rot="2274923" flipV="1">
                <a:off x="8350003" y="1875716"/>
                <a:ext cx="95748" cy="95278"/>
              </a:xfrm>
              <a:prstGeom prst="ellipse">
                <a:avLst/>
              </a:prstGeom>
              <a:solidFill>
                <a:srgbClr val="0099FF"/>
              </a:solidFill>
              <a:ln w="19050">
                <a:solidFill>
                  <a:srgbClr val="99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9" name="Овал 18"/>
              <p:cNvSpPr/>
              <p:nvPr/>
            </p:nvSpPr>
            <p:spPr>
              <a:xfrm rot="2274923" flipV="1">
                <a:off x="8257938" y="1881432"/>
                <a:ext cx="95748" cy="97185"/>
              </a:xfrm>
              <a:prstGeom prst="ellipse">
                <a:avLst/>
              </a:prstGeom>
              <a:solidFill>
                <a:srgbClr val="0099FF"/>
              </a:solidFill>
              <a:ln w="19050">
                <a:solidFill>
                  <a:srgbClr val="99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0" name="Овал 19"/>
              <p:cNvSpPr/>
              <p:nvPr/>
            </p:nvSpPr>
            <p:spPr>
              <a:xfrm rot="2274923" flipV="1">
                <a:off x="8449434" y="2011010"/>
                <a:ext cx="97590" cy="95278"/>
              </a:xfrm>
              <a:prstGeom prst="ellipse">
                <a:avLst/>
              </a:prstGeom>
              <a:solidFill>
                <a:srgbClr val="0099FF"/>
              </a:solidFill>
              <a:ln w="19050">
                <a:solidFill>
                  <a:srgbClr val="99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" name="Овал 20"/>
              <p:cNvSpPr/>
              <p:nvPr/>
            </p:nvSpPr>
            <p:spPr>
              <a:xfrm rot="2274923" flipV="1">
                <a:off x="8368416" y="2066272"/>
                <a:ext cx="95748" cy="95278"/>
              </a:xfrm>
              <a:prstGeom prst="ellipse">
                <a:avLst/>
              </a:prstGeom>
              <a:solidFill>
                <a:srgbClr val="0099FF"/>
              </a:solidFill>
              <a:ln w="19050">
                <a:solidFill>
                  <a:srgbClr val="99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2" name="Овал 21"/>
              <p:cNvSpPr/>
              <p:nvPr/>
            </p:nvSpPr>
            <p:spPr>
              <a:xfrm rot="2274923" flipV="1">
                <a:off x="7503000" y="2312090"/>
                <a:ext cx="93907" cy="95278"/>
              </a:xfrm>
              <a:prstGeom prst="ellipse">
                <a:avLst/>
              </a:prstGeom>
              <a:solidFill>
                <a:srgbClr val="0099FF"/>
              </a:solidFill>
              <a:ln w="19050">
                <a:solidFill>
                  <a:srgbClr val="99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3" name="Овал 22"/>
              <p:cNvSpPr/>
              <p:nvPr/>
            </p:nvSpPr>
            <p:spPr>
              <a:xfrm rot="2274923" flipV="1">
                <a:off x="7539826" y="2237773"/>
                <a:ext cx="95748" cy="95278"/>
              </a:xfrm>
              <a:prstGeom prst="ellipse">
                <a:avLst/>
              </a:prstGeom>
              <a:solidFill>
                <a:srgbClr val="0099FF"/>
              </a:solidFill>
              <a:ln w="19050">
                <a:solidFill>
                  <a:srgbClr val="99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" name="Овал 23"/>
              <p:cNvSpPr/>
              <p:nvPr/>
            </p:nvSpPr>
            <p:spPr>
              <a:xfrm rot="2274923" flipV="1">
                <a:off x="7600590" y="2184417"/>
                <a:ext cx="95748" cy="95278"/>
              </a:xfrm>
              <a:prstGeom prst="ellipse">
                <a:avLst/>
              </a:prstGeom>
              <a:solidFill>
                <a:srgbClr val="0099FF"/>
              </a:solidFill>
              <a:ln w="19050">
                <a:solidFill>
                  <a:srgbClr val="99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5" name="Овал 24"/>
              <p:cNvSpPr/>
              <p:nvPr/>
            </p:nvSpPr>
            <p:spPr>
              <a:xfrm rot="2274923" flipV="1">
                <a:off x="7427507" y="2451197"/>
                <a:ext cx="95748" cy="95278"/>
              </a:xfrm>
              <a:prstGeom prst="ellipse">
                <a:avLst/>
              </a:prstGeom>
              <a:solidFill>
                <a:srgbClr val="0099FF"/>
              </a:solidFill>
              <a:ln w="19050">
                <a:solidFill>
                  <a:srgbClr val="99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6" name="Овал 25"/>
              <p:cNvSpPr/>
              <p:nvPr/>
            </p:nvSpPr>
            <p:spPr>
              <a:xfrm rot="2274923" flipV="1">
                <a:off x="7311504" y="2447386"/>
                <a:ext cx="95748" cy="95278"/>
              </a:xfrm>
              <a:prstGeom prst="ellipse">
                <a:avLst/>
              </a:prstGeom>
              <a:solidFill>
                <a:srgbClr val="0099FF"/>
              </a:solidFill>
              <a:ln w="19050">
                <a:solidFill>
                  <a:srgbClr val="99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7" name="Овал 26"/>
              <p:cNvSpPr/>
              <p:nvPr/>
            </p:nvSpPr>
            <p:spPr>
              <a:xfrm rot="2274923" flipV="1">
                <a:off x="7208390" y="2506458"/>
                <a:ext cx="95748" cy="95278"/>
              </a:xfrm>
              <a:prstGeom prst="ellipse">
                <a:avLst/>
              </a:prstGeom>
              <a:solidFill>
                <a:srgbClr val="0099FF"/>
              </a:solidFill>
              <a:ln w="19050">
                <a:solidFill>
                  <a:srgbClr val="99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8" name="Овал 27"/>
              <p:cNvSpPr/>
              <p:nvPr/>
            </p:nvSpPr>
            <p:spPr>
              <a:xfrm rot="2274923" flipV="1">
                <a:off x="7357537" y="3163879"/>
                <a:ext cx="95748" cy="95278"/>
              </a:xfrm>
              <a:prstGeom prst="ellipse">
                <a:avLst/>
              </a:prstGeom>
              <a:solidFill>
                <a:srgbClr val="0099FF"/>
              </a:solidFill>
              <a:ln w="19050">
                <a:solidFill>
                  <a:srgbClr val="99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9" name="Овал 28"/>
              <p:cNvSpPr/>
              <p:nvPr/>
            </p:nvSpPr>
            <p:spPr>
              <a:xfrm rot="2274923" flipV="1">
                <a:off x="7226804" y="3474486"/>
                <a:ext cx="93907" cy="95278"/>
              </a:xfrm>
              <a:prstGeom prst="ellipse">
                <a:avLst/>
              </a:prstGeom>
              <a:solidFill>
                <a:srgbClr val="0099FF"/>
              </a:solidFill>
              <a:ln w="19050">
                <a:solidFill>
                  <a:srgbClr val="99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30" name="Овал 29"/>
              <p:cNvSpPr/>
              <p:nvPr/>
            </p:nvSpPr>
            <p:spPr>
              <a:xfrm rot="2274923" flipV="1">
                <a:off x="7243376" y="3137201"/>
                <a:ext cx="95748" cy="95278"/>
              </a:xfrm>
              <a:prstGeom prst="ellipse">
                <a:avLst/>
              </a:prstGeom>
              <a:solidFill>
                <a:srgbClr val="0099FF"/>
              </a:solidFill>
              <a:ln w="19050">
                <a:solidFill>
                  <a:srgbClr val="99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31" name="Овал 30"/>
              <p:cNvSpPr/>
              <p:nvPr/>
            </p:nvSpPr>
            <p:spPr>
              <a:xfrm rot="2274923" flipV="1">
                <a:off x="7188137" y="3003811"/>
                <a:ext cx="95748" cy="95278"/>
              </a:xfrm>
              <a:prstGeom prst="ellipse">
                <a:avLst/>
              </a:prstGeom>
              <a:solidFill>
                <a:srgbClr val="0099FF"/>
              </a:solidFill>
              <a:ln w="19050">
                <a:solidFill>
                  <a:srgbClr val="99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32" name="Овал 31"/>
              <p:cNvSpPr/>
              <p:nvPr/>
            </p:nvSpPr>
            <p:spPr>
              <a:xfrm rot="2274923" flipV="1">
                <a:off x="7177089" y="3474486"/>
                <a:ext cx="95748" cy="95278"/>
              </a:xfrm>
              <a:prstGeom prst="ellipse">
                <a:avLst/>
              </a:prstGeom>
              <a:solidFill>
                <a:srgbClr val="0099FF"/>
              </a:solidFill>
              <a:ln w="19050">
                <a:solidFill>
                  <a:srgbClr val="99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33" name="Овал 32"/>
              <p:cNvSpPr/>
              <p:nvPr/>
            </p:nvSpPr>
            <p:spPr>
              <a:xfrm rot="2274923" flipV="1">
                <a:off x="7090547" y="3522125"/>
                <a:ext cx="93907" cy="95278"/>
              </a:xfrm>
              <a:prstGeom prst="ellipse">
                <a:avLst/>
              </a:prstGeom>
              <a:solidFill>
                <a:srgbClr val="0099FF"/>
              </a:solidFill>
              <a:ln w="19050">
                <a:solidFill>
                  <a:srgbClr val="99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34" name="Овал 33"/>
              <p:cNvSpPr/>
              <p:nvPr/>
            </p:nvSpPr>
            <p:spPr>
              <a:xfrm rot="2274923" flipV="1">
                <a:off x="7022419" y="3636459"/>
                <a:ext cx="97589" cy="95278"/>
              </a:xfrm>
              <a:prstGeom prst="ellipse">
                <a:avLst/>
              </a:prstGeom>
              <a:solidFill>
                <a:srgbClr val="0099FF"/>
              </a:solidFill>
              <a:ln w="19050">
                <a:solidFill>
                  <a:srgbClr val="99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35" name="Овал 34"/>
              <p:cNvSpPr/>
              <p:nvPr/>
            </p:nvSpPr>
            <p:spPr>
              <a:xfrm rot="2274923" flipV="1">
                <a:off x="6987433" y="2931400"/>
                <a:ext cx="95748" cy="95278"/>
              </a:xfrm>
              <a:prstGeom prst="ellipse">
                <a:avLst/>
              </a:prstGeom>
              <a:solidFill>
                <a:srgbClr val="0099FF"/>
              </a:solidFill>
              <a:ln w="19050">
                <a:solidFill>
                  <a:srgbClr val="99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36" name="Овал 35"/>
              <p:cNvSpPr/>
              <p:nvPr/>
            </p:nvSpPr>
            <p:spPr>
              <a:xfrm rot="2274923" flipV="1">
                <a:off x="6495804" y="4139529"/>
                <a:ext cx="95748" cy="95278"/>
              </a:xfrm>
              <a:prstGeom prst="ellipse">
                <a:avLst/>
              </a:prstGeom>
              <a:solidFill>
                <a:srgbClr val="0099FF"/>
              </a:solidFill>
              <a:ln w="19050">
                <a:solidFill>
                  <a:srgbClr val="99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37" name="Овал 36"/>
              <p:cNvSpPr/>
              <p:nvPr/>
            </p:nvSpPr>
            <p:spPr>
              <a:xfrm rot="2274923" flipV="1">
                <a:off x="6477391" y="4015667"/>
                <a:ext cx="95748" cy="95278"/>
              </a:xfrm>
              <a:prstGeom prst="ellipse">
                <a:avLst/>
              </a:prstGeom>
              <a:solidFill>
                <a:srgbClr val="0099FF"/>
              </a:solidFill>
              <a:ln w="19050">
                <a:solidFill>
                  <a:srgbClr val="99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38" name="Овал 37"/>
              <p:cNvSpPr/>
              <p:nvPr/>
            </p:nvSpPr>
            <p:spPr>
              <a:xfrm rot="2274923" flipV="1">
                <a:off x="6214083" y="4154773"/>
                <a:ext cx="62605" cy="62883"/>
              </a:xfrm>
              <a:prstGeom prst="ellipse">
                <a:avLst/>
              </a:prstGeom>
              <a:solidFill>
                <a:srgbClr val="0099FF"/>
              </a:solidFill>
              <a:ln w="19050">
                <a:solidFill>
                  <a:srgbClr val="99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39" name="Овал 38"/>
              <p:cNvSpPr/>
              <p:nvPr/>
            </p:nvSpPr>
            <p:spPr>
              <a:xfrm rot="2274923" flipV="1">
                <a:off x="5926838" y="4194790"/>
                <a:ext cx="64446" cy="62884"/>
              </a:xfrm>
              <a:prstGeom prst="ellipse">
                <a:avLst/>
              </a:prstGeom>
              <a:solidFill>
                <a:srgbClr val="0099FF"/>
              </a:solidFill>
              <a:ln w="19050">
                <a:solidFill>
                  <a:srgbClr val="99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0" name="Овал 39"/>
              <p:cNvSpPr/>
              <p:nvPr/>
            </p:nvSpPr>
            <p:spPr>
              <a:xfrm rot="2274923" flipV="1">
                <a:off x="5755597" y="4021384"/>
                <a:ext cx="62605" cy="62883"/>
              </a:xfrm>
              <a:prstGeom prst="ellipse">
                <a:avLst/>
              </a:prstGeom>
              <a:solidFill>
                <a:srgbClr val="0099FF"/>
              </a:solidFill>
              <a:ln w="19050">
                <a:solidFill>
                  <a:srgbClr val="99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" name="Овал 40"/>
              <p:cNvSpPr/>
              <p:nvPr/>
            </p:nvSpPr>
            <p:spPr>
              <a:xfrm rot="2274923" flipV="1">
                <a:off x="5886329" y="4049967"/>
                <a:ext cx="64446" cy="60978"/>
              </a:xfrm>
              <a:prstGeom prst="ellipse">
                <a:avLst/>
              </a:prstGeom>
              <a:solidFill>
                <a:srgbClr val="0099FF"/>
              </a:solidFill>
              <a:ln w="19050">
                <a:solidFill>
                  <a:srgbClr val="99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2" name="Овал 41"/>
              <p:cNvSpPr/>
              <p:nvPr/>
            </p:nvSpPr>
            <p:spPr>
              <a:xfrm rot="2274923" flipV="1">
                <a:off x="5915790" y="4021384"/>
                <a:ext cx="64446" cy="62883"/>
              </a:xfrm>
              <a:prstGeom prst="ellipse">
                <a:avLst/>
              </a:prstGeom>
              <a:solidFill>
                <a:srgbClr val="0099FF"/>
              </a:solidFill>
              <a:ln w="19050">
                <a:solidFill>
                  <a:srgbClr val="99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Овал 42"/>
              <p:cNvSpPr/>
              <p:nvPr/>
            </p:nvSpPr>
            <p:spPr>
              <a:xfrm rot="2274923" flipV="1">
                <a:off x="5181108" y="4920811"/>
                <a:ext cx="62605" cy="62883"/>
              </a:xfrm>
              <a:prstGeom prst="ellipse">
                <a:avLst/>
              </a:prstGeom>
              <a:solidFill>
                <a:srgbClr val="0099FF"/>
              </a:solidFill>
              <a:ln w="19050">
                <a:solidFill>
                  <a:srgbClr val="99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4" name="Овал 43"/>
              <p:cNvSpPr/>
              <p:nvPr/>
            </p:nvSpPr>
            <p:spPr>
              <a:xfrm rot="2274923" flipV="1">
                <a:off x="5337619" y="4006139"/>
                <a:ext cx="93907" cy="95278"/>
              </a:xfrm>
              <a:prstGeom prst="ellipse">
                <a:avLst/>
              </a:prstGeom>
              <a:solidFill>
                <a:srgbClr val="0099FF"/>
              </a:solidFill>
              <a:ln w="19050">
                <a:solidFill>
                  <a:srgbClr val="99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5" name="Овал 44"/>
              <p:cNvSpPr/>
              <p:nvPr/>
            </p:nvSpPr>
            <p:spPr>
              <a:xfrm rot="2274923" flipV="1">
                <a:off x="5359715" y="4076645"/>
                <a:ext cx="95748" cy="97185"/>
              </a:xfrm>
              <a:prstGeom prst="ellipse">
                <a:avLst/>
              </a:prstGeom>
              <a:solidFill>
                <a:srgbClr val="0099FF"/>
              </a:solidFill>
              <a:ln w="19050">
                <a:solidFill>
                  <a:srgbClr val="99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6" name="Овал 45"/>
              <p:cNvSpPr/>
              <p:nvPr/>
            </p:nvSpPr>
            <p:spPr>
              <a:xfrm rot="2274923" flipV="1">
                <a:off x="4844148" y="4375819"/>
                <a:ext cx="95748" cy="95278"/>
              </a:xfrm>
              <a:prstGeom prst="ellipse">
                <a:avLst/>
              </a:prstGeom>
              <a:solidFill>
                <a:srgbClr val="0099FF"/>
              </a:solidFill>
              <a:ln w="19050">
                <a:solidFill>
                  <a:srgbClr val="99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7" name="Овал 46"/>
              <p:cNvSpPr/>
              <p:nvPr/>
            </p:nvSpPr>
            <p:spPr>
              <a:xfrm rot="2274923" flipV="1">
                <a:off x="8040663" y="1706120"/>
                <a:ext cx="95748" cy="95278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8" name="Овал 47"/>
              <p:cNvSpPr/>
              <p:nvPr/>
            </p:nvSpPr>
            <p:spPr>
              <a:xfrm rot="2274923" flipV="1">
                <a:off x="7816023" y="2214907"/>
                <a:ext cx="93907" cy="95278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9" name="Овал 48"/>
              <p:cNvSpPr/>
              <p:nvPr/>
            </p:nvSpPr>
            <p:spPr>
              <a:xfrm rot="2274923" flipV="1">
                <a:off x="6389008" y="4442513"/>
                <a:ext cx="95748" cy="95278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0" name="Овал 49"/>
              <p:cNvSpPr/>
              <p:nvPr/>
            </p:nvSpPr>
            <p:spPr>
              <a:xfrm rot="2274923" flipV="1">
                <a:off x="5326571" y="4495869"/>
                <a:ext cx="93907" cy="95278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1" name="Овал 50"/>
              <p:cNvSpPr/>
              <p:nvPr/>
            </p:nvSpPr>
            <p:spPr>
              <a:xfrm rot="2274923" flipV="1">
                <a:off x="5385493" y="4657843"/>
                <a:ext cx="95748" cy="95278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2" name="Овал 51"/>
              <p:cNvSpPr/>
              <p:nvPr/>
            </p:nvSpPr>
            <p:spPr>
              <a:xfrm rot="2274923" flipV="1">
                <a:off x="5674579" y="4850305"/>
                <a:ext cx="93906" cy="95278"/>
              </a:xfrm>
              <a:prstGeom prst="ellipse">
                <a:avLst/>
              </a:prstGeom>
              <a:solidFill>
                <a:srgbClr val="0099FF"/>
              </a:solidFill>
              <a:ln w="19050">
                <a:solidFill>
                  <a:srgbClr val="99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3" name="Овал 52"/>
              <p:cNvSpPr/>
              <p:nvPr/>
            </p:nvSpPr>
            <p:spPr>
              <a:xfrm rot="2274923" flipV="1">
                <a:off x="6118335" y="4739782"/>
                <a:ext cx="95748" cy="95278"/>
              </a:xfrm>
              <a:prstGeom prst="ellipse">
                <a:avLst/>
              </a:prstGeom>
              <a:solidFill>
                <a:srgbClr val="0099FF"/>
              </a:solidFill>
              <a:ln w="19050">
                <a:solidFill>
                  <a:srgbClr val="99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4" name="Овал 53"/>
              <p:cNvSpPr/>
              <p:nvPr/>
            </p:nvSpPr>
            <p:spPr>
              <a:xfrm rot="2274923" flipV="1">
                <a:off x="6252751" y="4718821"/>
                <a:ext cx="95748" cy="95278"/>
              </a:xfrm>
              <a:prstGeom prst="ellipse">
                <a:avLst/>
              </a:prstGeom>
              <a:solidFill>
                <a:srgbClr val="0099FF"/>
              </a:solidFill>
              <a:ln w="19050">
                <a:solidFill>
                  <a:srgbClr val="99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9" name="Овал 8"/>
            <p:cNvSpPr/>
            <p:nvPr/>
          </p:nvSpPr>
          <p:spPr>
            <a:xfrm rot="2274923" flipV="1">
              <a:off x="5963413" y="4986309"/>
              <a:ext cx="62605" cy="62883"/>
            </a:xfrm>
            <a:prstGeom prst="ellipse">
              <a:avLst/>
            </a:prstGeom>
            <a:solidFill>
              <a:srgbClr val="0099FF"/>
            </a:solidFill>
            <a:ln w="19050">
              <a:solidFill>
                <a:srgbClr val="99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grpSp>
        <p:nvGrpSpPr>
          <p:cNvPr id="70" name="Группа 3"/>
          <p:cNvGrpSpPr>
            <a:grpSpLocks/>
          </p:cNvGrpSpPr>
          <p:nvPr/>
        </p:nvGrpSpPr>
        <p:grpSpPr bwMode="auto">
          <a:xfrm>
            <a:off x="7575229" y="2957299"/>
            <a:ext cx="1426519" cy="769937"/>
            <a:chOff x="7378146" y="3021773"/>
            <a:chExt cx="1571389" cy="769442"/>
          </a:xfrm>
        </p:grpSpPr>
        <p:sp>
          <p:nvSpPr>
            <p:cNvPr id="71" name="TextBox 70"/>
            <p:cNvSpPr txBox="1"/>
            <p:nvPr/>
          </p:nvSpPr>
          <p:spPr>
            <a:xfrm>
              <a:off x="7378146" y="3021773"/>
              <a:ext cx="1093788" cy="76944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4400" b="1" dirty="0" smtClean="0">
                  <a:solidFill>
                    <a:srgbClr val="808080">
                      <a:lumMod val="75000"/>
                    </a:srgbClr>
                  </a:solidFill>
                  <a:cs typeface="Arial" panose="020B0604020202020204" pitchFamily="34" charset="0"/>
                </a:rPr>
                <a:t>1</a:t>
              </a:r>
              <a:r>
                <a:rPr lang="ru-RU" sz="4400" b="1" dirty="0">
                  <a:solidFill>
                    <a:srgbClr val="808080">
                      <a:lumMod val="75000"/>
                    </a:srgbClr>
                  </a:solidFill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8009735" y="3266582"/>
              <a:ext cx="939800" cy="4616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b="1" dirty="0">
                  <a:solidFill>
                    <a:srgbClr val="808080">
                      <a:lumMod val="75000"/>
                    </a:srgbClr>
                  </a:solidFill>
                  <a:cs typeface="Arial" panose="020B0604020202020204" pitchFamily="34" charset="0"/>
                </a:rPr>
                <a:t>ТЭЦ</a:t>
              </a:r>
              <a:endParaRPr lang="ru-RU" sz="3200" b="1" dirty="0">
                <a:solidFill>
                  <a:srgbClr val="808080">
                    <a:lumMod val="75000"/>
                  </a:srgbClr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7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E9329-388E-4455-9B1D-1975221444FF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7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004060" y="6362700"/>
            <a:ext cx="7139939" cy="476250"/>
          </a:xfrm>
        </p:spPr>
        <p:txBody>
          <a:bodyPr/>
          <a:lstStyle/>
          <a:p>
            <a:pPr algn="l"/>
            <a:r>
              <a:rPr lang="ru-RU" dirty="0">
                <a:solidFill>
                  <a:srgbClr val="FFFFFF"/>
                </a:solidFill>
                <a:latin typeface="Arial Narrow"/>
              </a:rPr>
              <a:t>Либеральная платформа партии «Единая Россия» и </a:t>
            </a:r>
            <a:r>
              <a:rPr lang="ru-RU" dirty="0" err="1">
                <a:solidFill>
                  <a:srgbClr val="FFFFFF"/>
                </a:solidFill>
                <a:latin typeface="Arial Narrow"/>
              </a:rPr>
              <a:t>медиахолдинг</a:t>
            </a:r>
            <a:r>
              <a:rPr lang="ru-RU" dirty="0">
                <a:solidFill>
                  <a:srgbClr val="FFFFFF"/>
                </a:solidFill>
                <a:latin typeface="Arial Narrow"/>
              </a:rPr>
              <a:t> «Эксперт»:</a:t>
            </a:r>
          </a:p>
          <a:p>
            <a:pPr algn="l"/>
            <a:r>
              <a:rPr lang="ru-RU" dirty="0">
                <a:solidFill>
                  <a:srgbClr val="FFFFFF"/>
                </a:solidFill>
                <a:latin typeface="Arial Narrow"/>
              </a:rPr>
              <a:t>круглый стол «Текущее состояние систем теплоснабжения в стране: инерционный путь к деградации»</a:t>
            </a:r>
          </a:p>
        </p:txBody>
      </p:sp>
    </p:spTree>
    <p:extLst>
      <p:ext uri="{BB962C8B-B14F-4D97-AF65-F5344CB8AC3E}">
        <p14:creationId xmlns:p14="http://schemas.microsoft.com/office/powerpoint/2010/main" val="168206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C0EC3-E873-EA41-BBF9-8CF87C8B69D9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004060" y="6362700"/>
            <a:ext cx="7139939" cy="476250"/>
          </a:xfrm>
        </p:spPr>
        <p:txBody>
          <a:bodyPr/>
          <a:lstStyle/>
          <a:p>
            <a:pPr algn="l"/>
            <a:r>
              <a:rPr lang="ru-RU" dirty="0">
                <a:latin typeface="+mj-lt"/>
              </a:rPr>
              <a:t>Либеральная платформа партии «Единая Россия» и </a:t>
            </a:r>
            <a:r>
              <a:rPr lang="ru-RU" dirty="0" err="1">
                <a:latin typeface="+mj-lt"/>
              </a:rPr>
              <a:t>медиахолдинг</a:t>
            </a:r>
            <a:r>
              <a:rPr lang="ru-RU" dirty="0">
                <a:latin typeface="+mj-lt"/>
              </a:rPr>
              <a:t> «Эксперт»:</a:t>
            </a:r>
          </a:p>
          <a:p>
            <a:pPr algn="l"/>
            <a:r>
              <a:rPr lang="ru-RU" dirty="0">
                <a:latin typeface="+mj-lt"/>
              </a:rPr>
              <a:t>круглый стол «Текущее состояние систем теплоснабжения в стране: инерционный путь к деградации»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232862" y="45456"/>
            <a:ext cx="6911137" cy="100965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85000"/>
              </a:lnSpc>
            </a:pPr>
            <a:r>
              <a:rPr lang="ru-RU" sz="2800" dirty="0"/>
              <a:t>Просроченная дебиторская </a:t>
            </a:r>
            <a:r>
              <a:rPr lang="ru-RU" sz="2800" dirty="0" smtClean="0"/>
              <a:t>задолженность за тепловую энергию в Санкт-Петербурге</a:t>
            </a:r>
            <a:endParaRPr lang="ru-RU" sz="2800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1355855"/>
              </p:ext>
            </p:extLst>
          </p:nvPr>
        </p:nvGraphicFramePr>
        <p:xfrm>
          <a:off x="495300" y="1266825"/>
          <a:ext cx="7890301" cy="3852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288460" y="1796461"/>
            <a:ext cx="1178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rgbClr val="0070C0"/>
                </a:solidFill>
              </a:rPr>
              <a:t>+9,1% </a:t>
            </a:r>
            <a:r>
              <a:rPr lang="en-US" sz="1100" b="1" dirty="0" smtClean="0">
                <a:solidFill>
                  <a:srgbClr val="0070C0"/>
                </a:solidFill>
              </a:rPr>
              <a:t/>
            </a:r>
            <a:br>
              <a:rPr lang="en-US" sz="1100" b="1" dirty="0" smtClean="0">
                <a:solidFill>
                  <a:srgbClr val="0070C0"/>
                </a:solidFill>
              </a:rPr>
            </a:br>
            <a:r>
              <a:rPr lang="ru-RU" sz="1100" b="1" dirty="0" smtClean="0">
                <a:solidFill>
                  <a:srgbClr val="0070C0"/>
                </a:solidFill>
              </a:rPr>
              <a:t>(+390 млн руб.)</a:t>
            </a:r>
            <a:endParaRPr lang="ru-RU" sz="1100" b="1" dirty="0">
              <a:solidFill>
                <a:srgbClr val="0070C0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 bwMode="auto">
          <a:xfrm>
            <a:off x="132133" y="5169262"/>
            <a:ext cx="8616633" cy="1143279"/>
          </a:xfrm>
          <a:prstGeom prst="roundRect">
            <a:avLst>
              <a:gd name="adj" fmla="val 12814"/>
            </a:avLst>
          </a:prstGeom>
          <a:noFill/>
          <a:ln w="190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72000" rIns="0" bIns="7200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srgbClr val="002060"/>
                </a:solidFill>
              </a:rPr>
              <a:t>90</a:t>
            </a:r>
            <a:r>
              <a:rPr lang="ru-RU" sz="1800" b="1" dirty="0" smtClean="0">
                <a:solidFill>
                  <a:srgbClr val="002060"/>
                </a:solidFill>
              </a:rPr>
              <a:t>% просроченной дебиторской задолженности приходится на предприятия ЖКХ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solidFill>
                  <a:srgbClr val="002060"/>
                </a:solidFill>
              </a:rPr>
              <a:t>З</a:t>
            </a:r>
            <a:r>
              <a:rPr lang="ru-RU" sz="1800" b="1" dirty="0" smtClean="0">
                <a:solidFill>
                  <a:srgbClr val="002060"/>
                </a:solidFill>
              </a:rPr>
              <a:t>а 5 лет задолженность предприятий ЖКХ выросла на 99% 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800" b="1" dirty="0" smtClean="0">
                <a:solidFill>
                  <a:srgbClr val="002060"/>
                </a:solidFill>
              </a:rPr>
              <a:t>уже </a:t>
            </a:r>
            <a:r>
              <a:rPr lang="ru-RU" sz="1800" b="1" dirty="0">
                <a:solidFill>
                  <a:srgbClr val="002060"/>
                </a:solidFill>
              </a:rPr>
              <a:t>превышает объем годовой инвестиционной программы </a:t>
            </a:r>
            <a:r>
              <a:rPr lang="ru-RU" sz="1800" b="1" dirty="0" smtClean="0">
                <a:solidFill>
                  <a:srgbClr val="002060"/>
                </a:solidFill>
              </a:rPr>
              <a:t/>
            </a:r>
            <a:br>
              <a:rPr lang="ru-RU" sz="1800" b="1" dirty="0" smtClean="0">
                <a:solidFill>
                  <a:srgbClr val="002060"/>
                </a:solidFill>
              </a:rPr>
            </a:br>
            <a:r>
              <a:rPr lang="ru-RU" sz="1800" b="1" dirty="0" smtClean="0">
                <a:solidFill>
                  <a:srgbClr val="002060"/>
                </a:solidFill>
              </a:rPr>
              <a:t>ОАО </a:t>
            </a:r>
            <a:r>
              <a:rPr lang="ru-RU" sz="1800" b="1" dirty="0">
                <a:solidFill>
                  <a:srgbClr val="002060"/>
                </a:solidFill>
              </a:rPr>
              <a:t>«Теплосеть Санкт-Петербурга</a:t>
            </a:r>
            <a:r>
              <a:rPr lang="ru-RU" sz="1800" b="1" dirty="0" smtClean="0">
                <a:solidFill>
                  <a:srgbClr val="002060"/>
                </a:solidFill>
              </a:rPr>
              <a:t>» (4,2 млрд руб. в 2015 г.)</a:t>
            </a:r>
            <a:endParaRPr lang="ru-RU" sz="1800" dirty="0">
              <a:solidFill>
                <a:srgbClr val="000000"/>
              </a:solidFill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 bwMode="auto">
          <a:xfrm flipV="1">
            <a:off x="1795371" y="1577477"/>
            <a:ext cx="693" cy="38988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 bwMode="auto">
          <a:xfrm>
            <a:off x="2055359" y="1574602"/>
            <a:ext cx="1" cy="25623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 bwMode="auto">
          <a:xfrm>
            <a:off x="1790350" y="1574602"/>
            <a:ext cx="265009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 bwMode="auto">
          <a:xfrm flipV="1">
            <a:off x="1429427" y="1724702"/>
            <a:ext cx="693" cy="38988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 bwMode="auto">
          <a:xfrm>
            <a:off x="1688722" y="1722892"/>
            <a:ext cx="1" cy="25623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 bwMode="auto">
          <a:xfrm>
            <a:off x="1423712" y="1722892"/>
            <a:ext cx="265009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 bwMode="auto">
          <a:xfrm flipV="1">
            <a:off x="1101486" y="2204107"/>
            <a:ext cx="1" cy="44429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 bwMode="auto">
          <a:xfrm>
            <a:off x="1356012" y="2206520"/>
            <a:ext cx="1" cy="25623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 bwMode="auto">
          <a:xfrm>
            <a:off x="1091002" y="2206520"/>
            <a:ext cx="265009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 bwMode="auto">
          <a:xfrm flipV="1">
            <a:off x="3612750" y="1874239"/>
            <a:ext cx="693" cy="38988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 bwMode="auto">
          <a:xfrm>
            <a:off x="3872738" y="1871364"/>
            <a:ext cx="1" cy="25623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 bwMode="auto">
          <a:xfrm>
            <a:off x="3607729" y="1871364"/>
            <a:ext cx="265009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 bwMode="auto">
          <a:xfrm flipV="1">
            <a:off x="3268594" y="2226476"/>
            <a:ext cx="693" cy="38988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 bwMode="auto">
          <a:xfrm>
            <a:off x="3528582" y="2223601"/>
            <a:ext cx="1" cy="25623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 bwMode="auto">
          <a:xfrm>
            <a:off x="3263573" y="2223601"/>
            <a:ext cx="265009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 bwMode="auto">
          <a:xfrm flipV="1">
            <a:off x="2911393" y="2425591"/>
            <a:ext cx="693" cy="38988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 bwMode="auto">
          <a:xfrm>
            <a:off x="3171381" y="2422716"/>
            <a:ext cx="1" cy="25623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 bwMode="auto">
          <a:xfrm>
            <a:off x="2906372" y="2422716"/>
            <a:ext cx="265009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 bwMode="auto">
          <a:xfrm flipV="1">
            <a:off x="5437780" y="3718833"/>
            <a:ext cx="693" cy="38988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 bwMode="auto">
          <a:xfrm>
            <a:off x="5697768" y="3715958"/>
            <a:ext cx="1" cy="25623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 bwMode="auto">
          <a:xfrm>
            <a:off x="5432759" y="3715958"/>
            <a:ext cx="265009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 bwMode="auto">
          <a:xfrm flipV="1">
            <a:off x="5053759" y="3551344"/>
            <a:ext cx="693" cy="38988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 bwMode="auto">
          <a:xfrm>
            <a:off x="5313747" y="3548469"/>
            <a:ext cx="1" cy="25623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 bwMode="auto">
          <a:xfrm>
            <a:off x="5048738" y="3548469"/>
            <a:ext cx="265009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 bwMode="auto">
          <a:xfrm flipV="1">
            <a:off x="4652555" y="3740856"/>
            <a:ext cx="693" cy="38988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 bwMode="auto">
          <a:xfrm>
            <a:off x="4912543" y="3737981"/>
            <a:ext cx="1" cy="25623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 bwMode="auto">
          <a:xfrm>
            <a:off x="4647534" y="3737981"/>
            <a:ext cx="265009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 bwMode="auto">
          <a:xfrm flipV="1">
            <a:off x="7293909" y="3740856"/>
            <a:ext cx="693" cy="38988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/>
          <p:nvPr/>
        </p:nvCxnSpPr>
        <p:spPr bwMode="auto">
          <a:xfrm>
            <a:off x="7553897" y="3737981"/>
            <a:ext cx="1" cy="25623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 bwMode="auto">
          <a:xfrm>
            <a:off x="7288888" y="3737981"/>
            <a:ext cx="265009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 bwMode="auto">
          <a:xfrm flipV="1">
            <a:off x="6914296" y="3535843"/>
            <a:ext cx="693" cy="38988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/>
          <p:nvPr/>
        </p:nvCxnSpPr>
        <p:spPr bwMode="auto">
          <a:xfrm>
            <a:off x="7174284" y="3532968"/>
            <a:ext cx="1" cy="25623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 bwMode="auto">
          <a:xfrm>
            <a:off x="6909275" y="3538224"/>
            <a:ext cx="265009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 bwMode="auto">
          <a:xfrm flipV="1">
            <a:off x="6512234" y="3940618"/>
            <a:ext cx="5715" cy="30970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/>
          <p:nvPr/>
        </p:nvCxnSpPr>
        <p:spPr bwMode="auto">
          <a:xfrm>
            <a:off x="6777244" y="3937742"/>
            <a:ext cx="1" cy="25623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 bwMode="auto">
          <a:xfrm>
            <a:off x="6512235" y="3937742"/>
            <a:ext cx="265009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204788" y="3998199"/>
            <a:ext cx="9651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млрд руб.</a:t>
            </a:r>
            <a:endParaRPr lang="ru-RU" sz="9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70683" y="1287821"/>
            <a:ext cx="11496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solidFill>
                  <a:srgbClr val="0070C0"/>
                </a:solidFill>
              </a:rPr>
              <a:t>+26,1% </a:t>
            </a:r>
            <a:r>
              <a:rPr lang="en-US" sz="1100" b="1" dirty="0" smtClean="0">
                <a:solidFill>
                  <a:srgbClr val="0070C0"/>
                </a:solidFill>
              </a:rPr>
              <a:t/>
            </a:r>
            <a:br>
              <a:rPr lang="en-US" sz="1100" b="1" dirty="0" smtClean="0">
                <a:solidFill>
                  <a:srgbClr val="0070C0"/>
                </a:solidFill>
              </a:rPr>
            </a:br>
            <a:r>
              <a:rPr lang="ru-RU" sz="1100" b="1" dirty="0" smtClean="0">
                <a:solidFill>
                  <a:srgbClr val="0070C0"/>
                </a:solidFill>
              </a:rPr>
              <a:t>(+1 210 млн руб.)</a:t>
            </a:r>
            <a:endParaRPr lang="ru-RU" sz="1100" b="1" dirty="0">
              <a:solidFill>
                <a:srgbClr val="0070C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615226" y="1061880"/>
            <a:ext cx="10534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solidFill>
                  <a:srgbClr val="0070C0"/>
                </a:solidFill>
              </a:rPr>
              <a:t>+5,9% </a:t>
            </a:r>
            <a:r>
              <a:rPr lang="en-US" sz="1100" b="1" dirty="0" smtClean="0">
                <a:solidFill>
                  <a:srgbClr val="0070C0"/>
                </a:solidFill>
              </a:rPr>
              <a:t/>
            </a:r>
            <a:br>
              <a:rPr lang="en-US" sz="1100" b="1" dirty="0" smtClean="0">
                <a:solidFill>
                  <a:srgbClr val="0070C0"/>
                </a:solidFill>
              </a:rPr>
            </a:br>
            <a:r>
              <a:rPr lang="ru-RU" sz="1100" b="1" dirty="0" smtClean="0">
                <a:solidFill>
                  <a:srgbClr val="0070C0"/>
                </a:solidFill>
              </a:rPr>
              <a:t>(+340 млн руб.)</a:t>
            </a:r>
            <a:endParaRPr lang="ru-RU" sz="1100" b="1" dirty="0">
              <a:solidFill>
                <a:srgbClr val="0070C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124551" y="1430333"/>
            <a:ext cx="10534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solidFill>
                  <a:srgbClr val="0070C0"/>
                </a:solidFill>
              </a:rPr>
              <a:t>+15,4% </a:t>
            </a:r>
            <a:r>
              <a:rPr lang="en-US" sz="1100" b="1" dirty="0" smtClean="0">
                <a:solidFill>
                  <a:srgbClr val="0070C0"/>
                </a:solidFill>
              </a:rPr>
              <a:t/>
            </a:r>
            <a:br>
              <a:rPr lang="en-US" sz="1100" b="1" dirty="0" smtClean="0">
                <a:solidFill>
                  <a:srgbClr val="0070C0"/>
                </a:solidFill>
              </a:rPr>
            </a:br>
            <a:r>
              <a:rPr lang="ru-RU" sz="1100" b="1" dirty="0" smtClean="0">
                <a:solidFill>
                  <a:srgbClr val="0070C0"/>
                </a:solidFill>
              </a:rPr>
              <a:t>(+740 млн руб.)</a:t>
            </a:r>
            <a:endParaRPr lang="ru-RU" sz="1100" b="1" dirty="0">
              <a:solidFill>
                <a:srgbClr val="0070C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587363" y="1717400"/>
            <a:ext cx="10534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solidFill>
                  <a:srgbClr val="0070C0"/>
                </a:solidFill>
              </a:rPr>
              <a:t>+19,5% </a:t>
            </a:r>
            <a:r>
              <a:rPr lang="en-US" sz="1100" b="1" dirty="0" smtClean="0">
                <a:solidFill>
                  <a:srgbClr val="0070C0"/>
                </a:solidFill>
              </a:rPr>
              <a:t/>
            </a:r>
            <a:br>
              <a:rPr lang="en-US" sz="1100" b="1" dirty="0" smtClean="0">
                <a:solidFill>
                  <a:srgbClr val="0070C0"/>
                </a:solidFill>
              </a:rPr>
            </a:br>
            <a:r>
              <a:rPr lang="ru-RU" sz="1100" b="1" dirty="0" smtClean="0">
                <a:solidFill>
                  <a:srgbClr val="0070C0"/>
                </a:solidFill>
              </a:rPr>
              <a:t>(+790 млн руб.)</a:t>
            </a:r>
            <a:endParaRPr lang="ru-RU" sz="1100" b="1" dirty="0">
              <a:solidFill>
                <a:srgbClr val="0070C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141973" y="2028454"/>
            <a:ext cx="10562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rgbClr val="0070C0"/>
                </a:solidFill>
              </a:rPr>
              <a:t>+11,3% </a:t>
            </a:r>
            <a:r>
              <a:rPr lang="en-US" sz="1100" b="1" dirty="0" smtClean="0">
                <a:solidFill>
                  <a:srgbClr val="0070C0"/>
                </a:solidFill>
              </a:rPr>
              <a:t/>
            </a:r>
            <a:br>
              <a:rPr lang="en-US" sz="1100" b="1" dirty="0" smtClean="0">
                <a:solidFill>
                  <a:srgbClr val="0070C0"/>
                </a:solidFill>
              </a:rPr>
            </a:br>
            <a:r>
              <a:rPr lang="ru-RU" sz="1100" b="1" dirty="0" smtClean="0">
                <a:solidFill>
                  <a:srgbClr val="0070C0"/>
                </a:solidFill>
              </a:rPr>
              <a:t>(+410 млн руб.)</a:t>
            </a:r>
            <a:endParaRPr lang="ru-RU" sz="1100" b="1" dirty="0">
              <a:solidFill>
                <a:srgbClr val="0070C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017604" y="3362033"/>
            <a:ext cx="9651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0070C0"/>
                </a:solidFill>
              </a:rPr>
              <a:t>+</a:t>
            </a:r>
            <a:r>
              <a:rPr lang="ru-RU" sz="1000" b="1" dirty="0" smtClean="0">
                <a:solidFill>
                  <a:srgbClr val="0070C0"/>
                </a:solidFill>
              </a:rPr>
              <a:t>1,3% </a:t>
            </a:r>
            <a:r>
              <a:rPr lang="en-US" sz="1000" b="1" dirty="0" smtClean="0">
                <a:solidFill>
                  <a:srgbClr val="0070C0"/>
                </a:solidFill>
              </a:rPr>
              <a:t/>
            </a:r>
            <a:br>
              <a:rPr lang="en-US" sz="1000" b="1" dirty="0" smtClean="0">
                <a:solidFill>
                  <a:srgbClr val="0070C0"/>
                </a:solidFill>
              </a:rPr>
            </a:br>
            <a:r>
              <a:rPr lang="ru-RU" sz="1000" b="1" dirty="0" smtClean="0">
                <a:solidFill>
                  <a:srgbClr val="0070C0"/>
                </a:solidFill>
              </a:rPr>
              <a:t>(+10 млн</a:t>
            </a:r>
            <a:r>
              <a:rPr lang="en-US" sz="1000" b="1" dirty="0" smtClean="0">
                <a:solidFill>
                  <a:srgbClr val="0070C0"/>
                </a:solidFill>
              </a:rPr>
              <a:t> </a:t>
            </a:r>
            <a:r>
              <a:rPr lang="ru-RU" sz="1000" b="1" dirty="0" smtClean="0">
                <a:solidFill>
                  <a:srgbClr val="0070C0"/>
                </a:solidFill>
              </a:rPr>
              <a:t>руб.)</a:t>
            </a:r>
            <a:endParaRPr lang="ru-RU" sz="1000" b="1" dirty="0">
              <a:solidFill>
                <a:srgbClr val="0070C0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527085" y="3052749"/>
            <a:ext cx="986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0070C0"/>
                </a:solidFill>
              </a:rPr>
              <a:t>+</a:t>
            </a:r>
            <a:r>
              <a:rPr lang="ru-RU" sz="1000" b="1" dirty="0" smtClean="0">
                <a:solidFill>
                  <a:srgbClr val="0070C0"/>
                </a:solidFill>
              </a:rPr>
              <a:t>7,7%</a:t>
            </a:r>
            <a:r>
              <a:rPr lang="en-US" sz="1000" b="1" dirty="0" smtClean="0">
                <a:solidFill>
                  <a:srgbClr val="0070C0"/>
                </a:solidFill>
              </a:rPr>
              <a:t/>
            </a:r>
            <a:br>
              <a:rPr lang="en-US" sz="1000" b="1" dirty="0" smtClean="0">
                <a:solidFill>
                  <a:srgbClr val="0070C0"/>
                </a:solidFill>
              </a:rPr>
            </a:br>
            <a:r>
              <a:rPr lang="ru-RU" sz="1000" b="1" dirty="0" smtClean="0">
                <a:solidFill>
                  <a:srgbClr val="0070C0"/>
                </a:solidFill>
              </a:rPr>
              <a:t>(+30 млн руб.)</a:t>
            </a:r>
            <a:endParaRPr lang="ru-RU" sz="1000" b="1" dirty="0">
              <a:solidFill>
                <a:srgbClr val="0070C0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371260" y="3273011"/>
            <a:ext cx="915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rgbClr val="0070C0"/>
                </a:solidFill>
              </a:rPr>
              <a:t>-12,6% </a:t>
            </a:r>
            <a:r>
              <a:rPr lang="en-US" sz="1000" b="1" dirty="0" smtClean="0">
                <a:solidFill>
                  <a:srgbClr val="0070C0"/>
                </a:solidFill>
              </a:rPr>
              <a:t/>
            </a:r>
            <a:br>
              <a:rPr lang="en-US" sz="1000" b="1" dirty="0" smtClean="0">
                <a:solidFill>
                  <a:srgbClr val="0070C0"/>
                </a:solidFill>
              </a:rPr>
            </a:br>
            <a:r>
              <a:rPr lang="ru-RU" sz="1000" b="1" dirty="0" smtClean="0">
                <a:solidFill>
                  <a:srgbClr val="0070C0"/>
                </a:solidFill>
              </a:rPr>
              <a:t>(-60 млн руб.)</a:t>
            </a:r>
            <a:endParaRPr lang="ru-RU" sz="1000" b="1" dirty="0">
              <a:solidFill>
                <a:srgbClr val="0070C0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6004182" y="3591130"/>
            <a:ext cx="10004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rgbClr val="0070C0"/>
                </a:solidFill>
              </a:rPr>
              <a:t>-16,2% </a:t>
            </a:r>
            <a:r>
              <a:rPr lang="en-US" sz="1000" b="1" dirty="0" smtClean="0">
                <a:solidFill>
                  <a:srgbClr val="0070C0"/>
                </a:solidFill>
              </a:rPr>
              <a:t/>
            </a:r>
            <a:br>
              <a:rPr lang="en-US" sz="1000" b="1" dirty="0" smtClean="0">
                <a:solidFill>
                  <a:srgbClr val="0070C0"/>
                </a:solidFill>
              </a:rPr>
            </a:br>
            <a:r>
              <a:rPr lang="ru-RU" sz="1000" b="1" dirty="0" smtClean="0">
                <a:solidFill>
                  <a:srgbClr val="0070C0"/>
                </a:solidFill>
              </a:rPr>
              <a:t>(-30 млн руб.)</a:t>
            </a:r>
            <a:endParaRPr lang="ru-RU" sz="1000" b="1" dirty="0">
              <a:solidFill>
                <a:srgbClr val="0070C0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6469262" y="3105345"/>
            <a:ext cx="993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0070C0"/>
                </a:solidFill>
              </a:rPr>
              <a:t>+</a:t>
            </a:r>
            <a:r>
              <a:rPr lang="ru-RU" sz="1000" b="1" dirty="0" smtClean="0">
                <a:solidFill>
                  <a:srgbClr val="0070C0"/>
                </a:solidFill>
              </a:rPr>
              <a:t>258,6% </a:t>
            </a:r>
            <a:r>
              <a:rPr lang="en-US" sz="1000" b="1" dirty="0" smtClean="0">
                <a:solidFill>
                  <a:srgbClr val="0070C0"/>
                </a:solidFill>
              </a:rPr>
              <a:t/>
            </a:r>
            <a:br>
              <a:rPr lang="en-US" sz="1000" b="1" dirty="0" smtClean="0">
                <a:solidFill>
                  <a:srgbClr val="0070C0"/>
                </a:solidFill>
              </a:rPr>
            </a:br>
            <a:r>
              <a:rPr lang="ru-RU" sz="1000" b="1" dirty="0" smtClean="0">
                <a:solidFill>
                  <a:srgbClr val="0070C0"/>
                </a:solidFill>
              </a:rPr>
              <a:t>(+390 млн руб.)</a:t>
            </a:r>
            <a:endParaRPr lang="ru-RU" sz="1000" b="1" dirty="0">
              <a:solidFill>
                <a:srgbClr val="0070C0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7315695" y="3364214"/>
            <a:ext cx="1185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rgbClr val="0070C0"/>
                </a:solidFill>
              </a:rPr>
              <a:t>-62,9% </a:t>
            </a:r>
            <a:r>
              <a:rPr lang="en-US" sz="1000" b="1" dirty="0" smtClean="0">
                <a:solidFill>
                  <a:srgbClr val="0070C0"/>
                </a:solidFill>
              </a:rPr>
              <a:t/>
            </a:r>
            <a:br>
              <a:rPr lang="en-US" sz="1000" b="1" dirty="0" smtClean="0">
                <a:solidFill>
                  <a:srgbClr val="0070C0"/>
                </a:solidFill>
              </a:rPr>
            </a:br>
            <a:r>
              <a:rPr lang="ru-RU" sz="1000" b="1" dirty="0" smtClean="0">
                <a:solidFill>
                  <a:srgbClr val="0070C0"/>
                </a:solidFill>
              </a:rPr>
              <a:t>(-340 млн руб.)</a:t>
            </a:r>
            <a:endParaRPr lang="ru-RU" sz="1000" b="1" dirty="0">
              <a:solidFill>
                <a:srgbClr val="0070C0"/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859350" y="4486466"/>
            <a:ext cx="1397704" cy="254104"/>
            <a:chOff x="835158" y="4312902"/>
            <a:chExt cx="1397704" cy="254104"/>
          </a:xfrm>
        </p:grpSpPr>
        <p:sp>
          <p:nvSpPr>
            <p:cNvPr id="2" name="TextBox 1"/>
            <p:cNvSpPr txBox="1"/>
            <p:nvPr/>
          </p:nvSpPr>
          <p:spPr>
            <a:xfrm>
              <a:off x="835158" y="4320501"/>
              <a:ext cx="47186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i="1" dirty="0" smtClean="0">
                  <a:solidFill>
                    <a:srgbClr val="0066CC"/>
                  </a:solidFill>
                </a:rPr>
                <a:t>201</a:t>
              </a:r>
              <a:r>
                <a:rPr lang="en-US" sz="1000" i="1" dirty="0" smtClean="0">
                  <a:solidFill>
                    <a:srgbClr val="0066CC"/>
                  </a:solidFill>
                </a:rPr>
                <a:t>3</a:t>
              </a:r>
              <a:endParaRPr lang="ru-RU" sz="1000" i="1" dirty="0">
                <a:solidFill>
                  <a:srgbClr val="0066CC"/>
                </a:solidFill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1138272" y="4320785"/>
              <a:ext cx="47186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i="1" dirty="0" smtClean="0">
                  <a:solidFill>
                    <a:srgbClr val="0066CC"/>
                  </a:solidFill>
                </a:rPr>
                <a:t>201</a:t>
              </a:r>
              <a:r>
                <a:rPr lang="en-US" sz="1000" i="1" dirty="0" smtClean="0">
                  <a:solidFill>
                    <a:srgbClr val="0066CC"/>
                  </a:solidFill>
                </a:rPr>
                <a:t>4</a:t>
              </a:r>
              <a:endParaRPr lang="ru-RU" sz="1000" i="1" dirty="0">
                <a:solidFill>
                  <a:srgbClr val="0066CC"/>
                </a:solidFill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461178" y="4320785"/>
              <a:ext cx="47186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i="1" dirty="0" smtClean="0">
                  <a:solidFill>
                    <a:srgbClr val="0066CC"/>
                  </a:solidFill>
                </a:rPr>
                <a:t>201</a:t>
              </a:r>
              <a:r>
                <a:rPr lang="en-US" sz="1000" i="1" dirty="0" smtClean="0">
                  <a:solidFill>
                    <a:srgbClr val="0066CC"/>
                  </a:solidFill>
                </a:rPr>
                <a:t>5</a:t>
              </a:r>
              <a:endParaRPr lang="ru-RU" sz="1000" i="1" dirty="0">
                <a:solidFill>
                  <a:srgbClr val="0066CC"/>
                </a:solidFill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760993" y="4312902"/>
              <a:ext cx="47186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i="1" dirty="0" smtClean="0">
                  <a:solidFill>
                    <a:srgbClr val="0066CC"/>
                  </a:solidFill>
                </a:rPr>
                <a:t>201</a:t>
              </a:r>
              <a:r>
                <a:rPr lang="en-US" sz="1000" i="1" dirty="0" smtClean="0">
                  <a:solidFill>
                    <a:srgbClr val="0066CC"/>
                  </a:solidFill>
                </a:rPr>
                <a:t>6</a:t>
              </a:r>
              <a:endParaRPr lang="ru-RU" sz="1000" i="1" dirty="0">
                <a:solidFill>
                  <a:srgbClr val="0066CC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-87407" y="4438491"/>
            <a:ext cx="11222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solidFill>
                  <a:srgbClr val="0066CC"/>
                </a:solidFill>
              </a:rPr>
              <a:t>на 01 февраля</a:t>
            </a:r>
            <a:endParaRPr lang="ru-RU" sz="1200" i="1" dirty="0">
              <a:solidFill>
                <a:srgbClr val="0066CC"/>
              </a:solidFill>
            </a:endParaRPr>
          </a:p>
        </p:txBody>
      </p:sp>
      <p:grpSp>
        <p:nvGrpSpPr>
          <p:cNvPr id="103" name="Группа 102"/>
          <p:cNvGrpSpPr/>
          <p:nvPr/>
        </p:nvGrpSpPr>
        <p:grpSpPr>
          <a:xfrm>
            <a:off x="2733645" y="4478030"/>
            <a:ext cx="1397704" cy="254104"/>
            <a:chOff x="835158" y="4312902"/>
            <a:chExt cx="1397704" cy="254104"/>
          </a:xfrm>
        </p:grpSpPr>
        <p:sp>
          <p:nvSpPr>
            <p:cNvPr id="104" name="TextBox 103"/>
            <p:cNvSpPr txBox="1"/>
            <p:nvPr/>
          </p:nvSpPr>
          <p:spPr>
            <a:xfrm>
              <a:off x="835158" y="4320501"/>
              <a:ext cx="47186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i="1" dirty="0" smtClean="0">
                  <a:solidFill>
                    <a:srgbClr val="0066CC"/>
                  </a:solidFill>
                </a:rPr>
                <a:t>201</a:t>
              </a:r>
              <a:r>
                <a:rPr lang="en-US" sz="1000" i="1" dirty="0" smtClean="0">
                  <a:solidFill>
                    <a:srgbClr val="0066CC"/>
                  </a:solidFill>
                </a:rPr>
                <a:t>3</a:t>
              </a:r>
              <a:endParaRPr lang="ru-RU" sz="1000" i="1" dirty="0">
                <a:solidFill>
                  <a:srgbClr val="0066CC"/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138272" y="4320785"/>
              <a:ext cx="47186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i="1" dirty="0" smtClean="0">
                  <a:solidFill>
                    <a:srgbClr val="0066CC"/>
                  </a:solidFill>
                </a:rPr>
                <a:t>201</a:t>
              </a:r>
              <a:r>
                <a:rPr lang="en-US" sz="1000" i="1" dirty="0" smtClean="0">
                  <a:solidFill>
                    <a:srgbClr val="0066CC"/>
                  </a:solidFill>
                </a:rPr>
                <a:t>4</a:t>
              </a:r>
              <a:endParaRPr lang="ru-RU" sz="1000" i="1" dirty="0">
                <a:solidFill>
                  <a:srgbClr val="0066CC"/>
                </a:solidFill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1461178" y="4320785"/>
              <a:ext cx="47186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i="1" dirty="0" smtClean="0">
                  <a:solidFill>
                    <a:srgbClr val="0066CC"/>
                  </a:solidFill>
                </a:rPr>
                <a:t>201</a:t>
              </a:r>
              <a:r>
                <a:rPr lang="en-US" sz="1000" i="1" dirty="0" smtClean="0">
                  <a:solidFill>
                    <a:srgbClr val="0066CC"/>
                  </a:solidFill>
                </a:rPr>
                <a:t>5</a:t>
              </a:r>
              <a:endParaRPr lang="ru-RU" sz="1000" i="1" dirty="0">
                <a:solidFill>
                  <a:srgbClr val="0066CC"/>
                </a:solidFill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1760993" y="4312902"/>
              <a:ext cx="47186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i="1" dirty="0" smtClean="0">
                  <a:solidFill>
                    <a:srgbClr val="0066CC"/>
                  </a:solidFill>
                </a:rPr>
                <a:t>201</a:t>
              </a:r>
              <a:r>
                <a:rPr lang="en-US" sz="1000" i="1" dirty="0" smtClean="0">
                  <a:solidFill>
                    <a:srgbClr val="0066CC"/>
                  </a:solidFill>
                </a:rPr>
                <a:t>6</a:t>
              </a:r>
              <a:endParaRPr lang="ru-RU" sz="1000" i="1" dirty="0">
                <a:solidFill>
                  <a:srgbClr val="0066CC"/>
                </a:solidFill>
              </a:endParaRPr>
            </a:p>
          </p:txBody>
        </p:sp>
      </p:grpSp>
      <p:grpSp>
        <p:nvGrpSpPr>
          <p:cNvPr id="115" name="Группа 114"/>
          <p:cNvGrpSpPr/>
          <p:nvPr/>
        </p:nvGrpSpPr>
        <p:grpSpPr>
          <a:xfrm>
            <a:off x="4565117" y="4490123"/>
            <a:ext cx="1397704" cy="254104"/>
            <a:chOff x="835158" y="4312902"/>
            <a:chExt cx="1397704" cy="254104"/>
          </a:xfrm>
        </p:grpSpPr>
        <p:sp>
          <p:nvSpPr>
            <p:cNvPr id="116" name="TextBox 115"/>
            <p:cNvSpPr txBox="1"/>
            <p:nvPr/>
          </p:nvSpPr>
          <p:spPr>
            <a:xfrm>
              <a:off x="835158" y="4320501"/>
              <a:ext cx="47186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i="1" dirty="0" smtClean="0">
                  <a:solidFill>
                    <a:srgbClr val="0066CC"/>
                  </a:solidFill>
                </a:rPr>
                <a:t>201</a:t>
              </a:r>
              <a:r>
                <a:rPr lang="en-US" sz="1000" i="1" dirty="0" smtClean="0">
                  <a:solidFill>
                    <a:srgbClr val="0066CC"/>
                  </a:solidFill>
                </a:rPr>
                <a:t>3</a:t>
              </a:r>
              <a:endParaRPr lang="ru-RU" sz="1000" i="1" dirty="0">
                <a:solidFill>
                  <a:srgbClr val="0066CC"/>
                </a:solidFill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1138272" y="4320785"/>
              <a:ext cx="47186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i="1" dirty="0" smtClean="0">
                  <a:solidFill>
                    <a:srgbClr val="0066CC"/>
                  </a:solidFill>
                </a:rPr>
                <a:t>201</a:t>
              </a:r>
              <a:r>
                <a:rPr lang="en-US" sz="1000" i="1" dirty="0" smtClean="0">
                  <a:solidFill>
                    <a:srgbClr val="0066CC"/>
                  </a:solidFill>
                </a:rPr>
                <a:t>4</a:t>
              </a:r>
              <a:endParaRPr lang="ru-RU" sz="1000" i="1" dirty="0">
                <a:solidFill>
                  <a:srgbClr val="0066CC"/>
                </a:solidFill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1461178" y="4320785"/>
              <a:ext cx="47186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i="1" dirty="0" smtClean="0">
                  <a:solidFill>
                    <a:srgbClr val="0066CC"/>
                  </a:solidFill>
                </a:rPr>
                <a:t>201</a:t>
              </a:r>
              <a:r>
                <a:rPr lang="en-US" sz="1000" i="1" dirty="0" smtClean="0">
                  <a:solidFill>
                    <a:srgbClr val="0066CC"/>
                  </a:solidFill>
                </a:rPr>
                <a:t>5</a:t>
              </a:r>
              <a:endParaRPr lang="ru-RU" sz="1000" i="1" dirty="0">
                <a:solidFill>
                  <a:srgbClr val="0066CC"/>
                </a:solidFill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1760993" y="4312902"/>
              <a:ext cx="47186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i="1" dirty="0" smtClean="0">
                  <a:solidFill>
                    <a:srgbClr val="0066CC"/>
                  </a:solidFill>
                </a:rPr>
                <a:t>201</a:t>
              </a:r>
              <a:r>
                <a:rPr lang="en-US" sz="1000" i="1" dirty="0" smtClean="0">
                  <a:solidFill>
                    <a:srgbClr val="0066CC"/>
                  </a:solidFill>
                </a:rPr>
                <a:t>6</a:t>
              </a:r>
              <a:endParaRPr lang="ru-RU" sz="1000" i="1" dirty="0">
                <a:solidFill>
                  <a:srgbClr val="0066CC"/>
                </a:solidFill>
              </a:endParaRPr>
            </a:p>
          </p:txBody>
        </p:sp>
      </p:grpSp>
      <p:grpSp>
        <p:nvGrpSpPr>
          <p:cNvPr id="120" name="Группа 119"/>
          <p:cNvGrpSpPr/>
          <p:nvPr/>
        </p:nvGrpSpPr>
        <p:grpSpPr>
          <a:xfrm>
            <a:off x="6396589" y="4481687"/>
            <a:ext cx="1397704" cy="254104"/>
            <a:chOff x="835158" y="4312902"/>
            <a:chExt cx="1397704" cy="254104"/>
          </a:xfrm>
        </p:grpSpPr>
        <p:sp>
          <p:nvSpPr>
            <p:cNvPr id="121" name="TextBox 120"/>
            <p:cNvSpPr txBox="1"/>
            <p:nvPr/>
          </p:nvSpPr>
          <p:spPr>
            <a:xfrm>
              <a:off x="835158" y="4320501"/>
              <a:ext cx="47186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i="1" dirty="0" smtClean="0">
                  <a:solidFill>
                    <a:srgbClr val="0066CC"/>
                  </a:solidFill>
                </a:rPr>
                <a:t>201</a:t>
              </a:r>
              <a:r>
                <a:rPr lang="en-US" sz="1000" i="1" dirty="0" smtClean="0">
                  <a:solidFill>
                    <a:srgbClr val="0066CC"/>
                  </a:solidFill>
                </a:rPr>
                <a:t>3</a:t>
              </a:r>
              <a:endParaRPr lang="ru-RU" sz="1000" i="1" dirty="0">
                <a:solidFill>
                  <a:srgbClr val="0066CC"/>
                </a:solidFill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1138272" y="4320785"/>
              <a:ext cx="47186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i="1" dirty="0" smtClean="0">
                  <a:solidFill>
                    <a:srgbClr val="0066CC"/>
                  </a:solidFill>
                </a:rPr>
                <a:t>201</a:t>
              </a:r>
              <a:r>
                <a:rPr lang="en-US" sz="1000" i="1" dirty="0" smtClean="0">
                  <a:solidFill>
                    <a:srgbClr val="0066CC"/>
                  </a:solidFill>
                </a:rPr>
                <a:t>4</a:t>
              </a:r>
              <a:endParaRPr lang="ru-RU" sz="1000" i="1" dirty="0">
                <a:solidFill>
                  <a:srgbClr val="0066CC"/>
                </a:solidFill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1461178" y="4320785"/>
              <a:ext cx="47186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i="1" dirty="0" smtClean="0">
                  <a:solidFill>
                    <a:srgbClr val="0066CC"/>
                  </a:solidFill>
                </a:rPr>
                <a:t>201</a:t>
              </a:r>
              <a:r>
                <a:rPr lang="en-US" sz="1000" i="1" dirty="0" smtClean="0">
                  <a:solidFill>
                    <a:srgbClr val="0066CC"/>
                  </a:solidFill>
                </a:rPr>
                <a:t>5</a:t>
              </a:r>
              <a:endParaRPr lang="ru-RU" sz="1000" i="1" dirty="0">
                <a:solidFill>
                  <a:srgbClr val="0066CC"/>
                </a:solidFill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1760993" y="4312902"/>
              <a:ext cx="47186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i="1" dirty="0" smtClean="0">
                  <a:solidFill>
                    <a:srgbClr val="0066CC"/>
                  </a:solidFill>
                </a:rPr>
                <a:t>201</a:t>
              </a:r>
              <a:r>
                <a:rPr lang="en-US" sz="1000" i="1" dirty="0" smtClean="0">
                  <a:solidFill>
                    <a:srgbClr val="0066CC"/>
                  </a:solidFill>
                </a:rPr>
                <a:t>6</a:t>
              </a:r>
              <a:endParaRPr lang="ru-RU" sz="1000" i="1" dirty="0">
                <a:solidFill>
                  <a:srgbClr val="0066C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580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4475367"/>
              </p:ext>
            </p:extLst>
          </p:nvPr>
        </p:nvGraphicFramePr>
        <p:xfrm>
          <a:off x="64371" y="1545205"/>
          <a:ext cx="6078855" cy="3631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C0EC3-E873-EA41-BBF9-8CF87C8B69D9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254762" y="39760"/>
            <a:ext cx="6889237" cy="100965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r>
              <a:rPr lang="ru-RU" sz="2800" dirty="0" smtClean="0"/>
              <a:t>Просроченная задолженность предприятий ЖКХ в Санкт-Петербурге</a:t>
            </a:r>
            <a:endParaRPr lang="ru-RU" sz="2800" dirty="0"/>
          </a:p>
        </p:txBody>
      </p:sp>
      <p:cxnSp>
        <p:nvCxnSpPr>
          <p:cNvPr id="12" name="Прямая со стрелкой 11"/>
          <p:cNvCxnSpPr/>
          <p:nvPr/>
        </p:nvCxnSpPr>
        <p:spPr bwMode="auto">
          <a:xfrm flipV="1">
            <a:off x="1647152" y="4001091"/>
            <a:ext cx="1000369" cy="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 bwMode="auto">
          <a:xfrm flipV="1">
            <a:off x="3615851" y="3829152"/>
            <a:ext cx="1000369" cy="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 bwMode="auto">
          <a:xfrm flipV="1">
            <a:off x="1638100" y="3094507"/>
            <a:ext cx="1000369" cy="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 bwMode="auto">
          <a:xfrm flipV="1">
            <a:off x="3608034" y="2805337"/>
            <a:ext cx="1000369" cy="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610566" y="3769156"/>
            <a:ext cx="1051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rgbClr val="0070C0"/>
                </a:solidFill>
              </a:rPr>
              <a:t>+20,8%</a:t>
            </a:r>
          </a:p>
          <a:p>
            <a:r>
              <a:rPr lang="ru-RU" sz="1200" b="1" dirty="0" smtClean="0">
                <a:solidFill>
                  <a:srgbClr val="0070C0"/>
                </a:solidFill>
              </a:rPr>
              <a:t>+490 млн руб.</a:t>
            </a:r>
            <a:endParaRPr lang="ru-RU" sz="1200" b="1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99364" y="3604495"/>
            <a:ext cx="1051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rgbClr val="0070C0"/>
                </a:solidFill>
              </a:rPr>
              <a:t>+15,3%</a:t>
            </a:r>
          </a:p>
          <a:p>
            <a:r>
              <a:rPr lang="ru-RU" sz="1200" b="1" dirty="0" smtClean="0">
                <a:solidFill>
                  <a:srgbClr val="0070C0"/>
                </a:solidFill>
              </a:rPr>
              <a:t>+440 млн руб.</a:t>
            </a:r>
            <a:endParaRPr lang="ru-RU" sz="1200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92454" y="2869584"/>
            <a:ext cx="1051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rgbClr val="0070C0"/>
                </a:solidFill>
              </a:rPr>
              <a:t>+17,6%</a:t>
            </a:r>
          </a:p>
          <a:p>
            <a:r>
              <a:rPr lang="ru-RU" sz="1200" b="1" dirty="0" smtClean="0">
                <a:solidFill>
                  <a:srgbClr val="0070C0"/>
                </a:solidFill>
              </a:rPr>
              <a:t>+300 млн руб.</a:t>
            </a:r>
            <a:endParaRPr lang="ru-RU" sz="1200" b="1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86142" y="2571621"/>
            <a:ext cx="1051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rgbClr val="0070C0"/>
                </a:solidFill>
              </a:rPr>
              <a:t>+15,5%</a:t>
            </a:r>
          </a:p>
          <a:p>
            <a:r>
              <a:rPr lang="ru-RU" sz="1200" b="1" dirty="0" smtClean="0">
                <a:solidFill>
                  <a:srgbClr val="0070C0"/>
                </a:solidFill>
              </a:rPr>
              <a:t>+310 млн руб.</a:t>
            </a:r>
            <a:endParaRPr lang="ru-RU" sz="1200" b="1" dirty="0">
              <a:solidFill>
                <a:srgbClr val="0070C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 bwMode="auto">
          <a:xfrm>
            <a:off x="6224069" y="1550627"/>
            <a:ext cx="2757106" cy="3323437"/>
          </a:xfrm>
          <a:prstGeom prst="roundRect">
            <a:avLst>
              <a:gd name="adj" fmla="val 8933"/>
            </a:avLst>
          </a:prstGeom>
          <a:noFill/>
          <a:ln w="19050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72000" rIns="0" bIns="72000" numCol="1" rtlCol="0" anchor="ctr" anchorCtr="0" compatLnSpc="1">
            <a:prstTxWarp prst="textNoShape">
              <a:avLst/>
            </a:prstTxWarp>
          </a:bodyPr>
          <a:lstStyle/>
          <a:p>
            <a:pPr marL="285750" indent="-285750" fontAlgn="auto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rgbClr val="003366"/>
                </a:solidFill>
              </a:rPr>
              <a:t>На сумму 1,9 </a:t>
            </a:r>
            <a:r>
              <a:rPr lang="ru-RU" sz="1400" dirty="0">
                <a:solidFill>
                  <a:srgbClr val="003366"/>
                </a:solidFill>
              </a:rPr>
              <a:t>млрд руб</a:t>
            </a:r>
            <a:r>
              <a:rPr lang="ru-RU" sz="1400" dirty="0" smtClean="0">
                <a:solidFill>
                  <a:srgbClr val="003366"/>
                </a:solidFill>
              </a:rPr>
              <a:t>.</a:t>
            </a:r>
            <a:r>
              <a:rPr lang="ru-RU" sz="1400" dirty="0">
                <a:solidFill>
                  <a:srgbClr val="003366"/>
                </a:solidFill>
              </a:rPr>
              <a:t> </a:t>
            </a:r>
            <a:r>
              <a:rPr lang="ru-RU" sz="1400" dirty="0" smtClean="0">
                <a:solidFill>
                  <a:srgbClr val="003366"/>
                </a:solidFill>
              </a:rPr>
              <a:t>получены исполнительные листы; </a:t>
            </a:r>
          </a:p>
          <a:p>
            <a:pPr marL="285750" indent="-285750" fontAlgn="auto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rgbClr val="003366"/>
                </a:solidFill>
              </a:rPr>
              <a:t>На </a:t>
            </a:r>
            <a:r>
              <a:rPr lang="ru-RU" sz="1400" dirty="0">
                <a:solidFill>
                  <a:srgbClr val="003366"/>
                </a:solidFill>
              </a:rPr>
              <a:t>сумму </a:t>
            </a:r>
            <a:r>
              <a:rPr lang="ru-RU" sz="1400" dirty="0" smtClean="0">
                <a:solidFill>
                  <a:srgbClr val="003366"/>
                </a:solidFill>
              </a:rPr>
              <a:t>0,03 млрд </a:t>
            </a:r>
            <a:r>
              <a:rPr lang="ru-RU" sz="1400" dirty="0">
                <a:solidFill>
                  <a:srgbClr val="003366"/>
                </a:solidFill>
              </a:rPr>
              <a:t>руб. заключены мировые соглашения;</a:t>
            </a:r>
          </a:p>
          <a:p>
            <a:pPr marL="285750" indent="-285750" fontAlgn="auto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rgbClr val="003366"/>
                </a:solidFill>
              </a:rPr>
              <a:t>Задолженность 1,3 млрд. </a:t>
            </a:r>
            <a:r>
              <a:rPr lang="ru-RU" sz="1400" dirty="0">
                <a:solidFill>
                  <a:srgbClr val="003366"/>
                </a:solidFill>
              </a:rPr>
              <a:t>руб. </a:t>
            </a:r>
            <a:r>
              <a:rPr lang="ru-RU" sz="1400" dirty="0" smtClean="0">
                <a:solidFill>
                  <a:srgbClr val="003366"/>
                </a:solidFill>
              </a:rPr>
              <a:t>находится на рассмотрении в судах, в </a:t>
            </a:r>
            <a:r>
              <a:rPr lang="ru-RU" sz="1400" dirty="0" err="1" smtClean="0">
                <a:solidFill>
                  <a:srgbClr val="003366"/>
                </a:solidFill>
              </a:rPr>
              <a:t>т.ч</a:t>
            </a:r>
            <a:r>
              <a:rPr lang="ru-RU" sz="1400" dirty="0" smtClean="0">
                <a:solidFill>
                  <a:srgbClr val="003366"/>
                </a:solidFill>
              </a:rPr>
              <a:t>. долги 2014 года;</a:t>
            </a:r>
          </a:p>
          <a:p>
            <a:pPr marL="285750" indent="-285750" fontAlgn="auto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3366"/>
                </a:solidFill>
              </a:rPr>
              <a:t>И</a:t>
            </a:r>
            <a:r>
              <a:rPr lang="ru-RU" sz="1400" dirty="0" smtClean="0">
                <a:solidFill>
                  <a:srgbClr val="003366"/>
                </a:solidFill>
              </a:rPr>
              <a:t>сковые заявления на сумму </a:t>
            </a:r>
            <a:br>
              <a:rPr lang="ru-RU" sz="1400" dirty="0" smtClean="0">
                <a:solidFill>
                  <a:srgbClr val="003366"/>
                </a:solidFill>
              </a:rPr>
            </a:br>
            <a:r>
              <a:rPr lang="ru-RU" sz="1400" dirty="0" smtClean="0">
                <a:solidFill>
                  <a:srgbClr val="003366"/>
                </a:solidFill>
              </a:rPr>
              <a:t>2,4 млрд руб. с марта 2016 г. будут направлены в суды; </a:t>
            </a:r>
          </a:p>
          <a:p>
            <a:pPr marL="285750" indent="-285750" fontAlgn="auto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3366"/>
                </a:solidFill>
              </a:rPr>
              <a:t>Задолженность за сроком исковой давности отсутствует.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70586" y="2046603"/>
            <a:ext cx="1391728" cy="338554"/>
          </a:xfrm>
          <a:prstGeom prst="rect">
            <a:avLst/>
          </a:prstGeom>
          <a:noFill/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0070C0"/>
                </a:solidFill>
              </a:rPr>
              <a:t>4,06 млрд руб.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07935" y="1702275"/>
            <a:ext cx="1391728" cy="338554"/>
          </a:xfrm>
          <a:prstGeom prst="rect">
            <a:avLst/>
          </a:prstGeom>
          <a:noFill/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1200" b="1">
                <a:solidFill>
                  <a:srgbClr val="0070C0"/>
                </a:solidFill>
              </a:defRPr>
            </a:lvl1pPr>
          </a:lstStyle>
          <a:p>
            <a:r>
              <a:rPr lang="ru-RU" sz="1600" dirty="0" smtClean="0"/>
              <a:t>4,84 млрд руб</a:t>
            </a:r>
            <a:r>
              <a:rPr lang="ru-RU" sz="1600" dirty="0"/>
              <a:t>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346668" y="1375928"/>
            <a:ext cx="1391728" cy="338554"/>
          </a:xfrm>
          <a:prstGeom prst="rect">
            <a:avLst/>
          </a:prstGeom>
          <a:noFill/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1200" b="1">
                <a:solidFill>
                  <a:srgbClr val="0070C0"/>
                </a:solidFill>
              </a:defRPr>
            </a:lvl1pPr>
          </a:lstStyle>
          <a:p>
            <a:r>
              <a:rPr lang="ru-RU" sz="1600" dirty="0" smtClean="0"/>
              <a:t>5,59 млрд руб</a:t>
            </a:r>
            <a:r>
              <a:rPr lang="ru-RU" sz="1600" dirty="0"/>
              <a:t>.</a:t>
            </a:r>
          </a:p>
        </p:txBody>
      </p:sp>
      <p:sp>
        <p:nvSpPr>
          <p:cNvPr id="23" name="Нижний колонтитул 4"/>
          <p:cNvSpPr txBox="1">
            <a:spLocks/>
          </p:cNvSpPr>
          <p:nvPr/>
        </p:nvSpPr>
        <p:spPr bwMode="auto">
          <a:xfrm>
            <a:off x="2004061" y="6362700"/>
            <a:ext cx="7139939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Monotype Corsiva" pitchFamily="66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5pPr>
            <a:lvl6pPr marL="2286000" algn="l" defTabSz="457200" rtl="0" eaLnBrk="1" latinLnBrk="0" hangingPunct="1"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6pPr>
            <a:lvl7pPr marL="2743200" algn="l" defTabSz="457200" rtl="0" eaLnBrk="1" latinLnBrk="0" hangingPunct="1"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7pPr>
            <a:lvl8pPr marL="3200400" algn="l" defTabSz="457200" rtl="0" eaLnBrk="1" latinLnBrk="0" hangingPunct="1"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8pPr>
            <a:lvl9pPr marL="3657600" algn="l" defTabSz="457200" rtl="0" eaLnBrk="1" latinLnBrk="0" hangingPunct="1"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ru-RU" dirty="0" smtClean="0">
                <a:latin typeface="+mj-lt"/>
              </a:rPr>
              <a:t>Либеральная платформа партии «Единая Россия» и </a:t>
            </a:r>
            <a:r>
              <a:rPr lang="ru-RU" dirty="0" err="1" smtClean="0">
                <a:latin typeface="+mj-lt"/>
              </a:rPr>
              <a:t>медиахолдинг</a:t>
            </a:r>
            <a:r>
              <a:rPr lang="ru-RU" dirty="0" smtClean="0">
                <a:latin typeface="+mj-lt"/>
              </a:rPr>
              <a:t> «Эксперт»:</a:t>
            </a:r>
          </a:p>
          <a:p>
            <a:pPr algn="l"/>
            <a:r>
              <a:rPr lang="ru-RU" dirty="0" smtClean="0">
                <a:latin typeface="+mj-lt"/>
              </a:rPr>
              <a:t>круглый стол «Текущее состояние систем теплоснабжения в стране: инерционный путь к деградации»</a:t>
            </a:r>
            <a:endParaRPr lang="ru-RU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23447" y="4352401"/>
            <a:ext cx="769007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000" b="1" i="1" dirty="0" smtClean="0">
                <a:solidFill>
                  <a:srgbClr val="0066CC"/>
                </a:solidFill>
              </a:rPr>
              <a:t>01.02.2014</a:t>
            </a:r>
            <a:endParaRPr lang="ru-RU" sz="1000" b="1" i="1" dirty="0">
              <a:solidFill>
                <a:srgbClr val="0066CC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14329" y="4358161"/>
            <a:ext cx="769007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000" b="1" i="1" dirty="0" smtClean="0">
                <a:solidFill>
                  <a:srgbClr val="0066CC"/>
                </a:solidFill>
              </a:rPr>
              <a:t>01.02.2015</a:t>
            </a:r>
            <a:endParaRPr lang="ru-RU" sz="1000" b="1" i="1" dirty="0">
              <a:solidFill>
                <a:srgbClr val="0066CC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51255" y="4358972"/>
            <a:ext cx="769007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000" b="1" i="1" dirty="0" smtClean="0">
                <a:solidFill>
                  <a:srgbClr val="0066CC"/>
                </a:solidFill>
              </a:rPr>
              <a:t>01.02.2016</a:t>
            </a:r>
            <a:endParaRPr lang="ru-RU" sz="1000" b="1" i="1" dirty="0">
              <a:solidFill>
                <a:srgbClr val="0066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93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6364" y="23030"/>
            <a:ext cx="6917635" cy="100965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r>
              <a:rPr lang="ru-RU" sz="2800" dirty="0"/>
              <a:t>Порядок осуществления расчетов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 </a:t>
            </a:r>
            <a:r>
              <a:rPr lang="ru-RU" sz="2800" dirty="0"/>
              <a:t>предприятиями </a:t>
            </a:r>
            <a:r>
              <a:rPr lang="ru-RU" sz="2800" dirty="0" smtClean="0"/>
              <a:t>ЖКХ в Санкт-Петербурге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C0EC3-E873-EA41-BBF9-8CF87C8B69D9}" type="slidenum">
              <a:rPr lang="en-US" smtClean="0">
                <a:solidFill>
                  <a:srgbClr val="FFFFFF"/>
                </a:solidFill>
              </a:rPr>
              <a:pPr/>
              <a:t>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249867" y="1110886"/>
            <a:ext cx="8600282" cy="1589091"/>
          </a:xfrm>
          <a:prstGeom prst="roundRect">
            <a:avLst/>
          </a:prstGeom>
          <a:solidFill>
            <a:srgbClr val="0070C0"/>
          </a:solidFill>
          <a:ln>
            <a:noFill/>
          </a:ln>
          <a:effectLst/>
        </p:spPr>
        <p:txBody>
          <a:bodyPr lIns="72000" rIns="72000" anchor="ctr"/>
          <a:lstStyle/>
          <a:p>
            <a:r>
              <a:rPr lang="ru-RU" sz="1600" b="1" dirty="0" smtClean="0"/>
              <a:t>ОАО «ТГК-1» выполнило требование ФЗ от 23.11.2009 г.  №261-ФЗ «Об энергосбережении…» и постановление </a:t>
            </a:r>
            <a:r>
              <a:rPr lang="ru-RU" sz="1600" b="1" dirty="0"/>
              <a:t>Правительства </a:t>
            </a:r>
            <a:r>
              <a:rPr lang="ru-RU" sz="1600" b="1" dirty="0" smtClean="0"/>
              <a:t>РФ от </a:t>
            </a:r>
            <a:r>
              <a:rPr lang="ru-RU" sz="1600" b="1" dirty="0"/>
              <a:t>14 февраля 2012 г. </a:t>
            </a:r>
            <a:r>
              <a:rPr lang="ru-RU" sz="1600" b="1" dirty="0" smtClean="0"/>
              <a:t>№ </a:t>
            </a:r>
            <a:r>
              <a:rPr lang="ru-RU" sz="1600" b="1" dirty="0"/>
              <a:t>124 </a:t>
            </a:r>
            <a:r>
              <a:rPr lang="ru-RU" sz="1600" b="1" dirty="0" smtClean="0"/>
              <a:t>«О Правилах, обязательных </a:t>
            </a:r>
            <a:r>
              <a:rPr lang="ru-RU" sz="1600" b="1" dirty="0"/>
              <a:t>при заключении управляющей </a:t>
            </a:r>
            <a:r>
              <a:rPr lang="ru-RU" sz="1600" b="1" dirty="0" smtClean="0"/>
              <a:t>организацией</a:t>
            </a:r>
            <a:r>
              <a:rPr lang="en-US" sz="1600" b="1" dirty="0" smtClean="0"/>
              <a:t>…</a:t>
            </a:r>
            <a:r>
              <a:rPr lang="ru-RU" sz="1600" b="1" dirty="0" smtClean="0"/>
              <a:t> </a:t>
            </a:r>
            <a:r>
              <a:rPr lang="ru-RU" sz="1600" b="1" dirty="0"/>
              <a:t>договоров с </a:t>
            </a:r>
            <a:r>
              <a:rPr lang="ru-RU" sz="1600" b="1" dirty="0" err="1"/>
              <a:t>ресурсоснабжающими</a:t>
            </a:r>
            <a:r>
              <a:rPr lang="ru-RU" sz="1600" b="1" dirty="0"/>
              <a:t> </a:t>
            </a:r>
            <a:r>
              <a:rPr lang="ru-RU" sz="1600" b="1" dirty="0" smtClean="0"/>
              <a:t>организациями»: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400" b="1" dirty="0"/>
              <a:t>92% отпуска тепла предприятиям ЖКХ - по показаниям общедомовых приборов учета;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400" b="1" dirty="0"/>
              <a:t>8% отпуска тепла предприятиям ЖКХ – по нормативам потребления </a:t>
            </a:r>
            <a:r>
              <a:rPr lang="ru-RU" sz="1400" i="1" dirty="0"/>
              <a:t>(дома с нагрузкой менее 0,2 Гкал/ч, ветхие, аварийные здания, не имеющие технической возможности установки приборов учёта</a:t>
            </a:r>
            <a:r>
              <a:rPr lang="ru-RU" sz="1400" i="1" dirty="0" smtClean="0"/>
              <a:t>) </a:t>
            </a:r>
            <a:endParaRPr lang="ru-RU" sz="1400" i="1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0" y="3477103"/>
            <a:ext cx="8936260" cy="2789692"/>
            <a:chOff x="124384" y="3059673"/>
            <a:chExt cx="8936260" cy="2789692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4384" y="4157701"/>
              <a:ext cx="1295952" cy="1368453"/>
            </a:xfrm>
            <a:prstGeom prst="rect">
              <a:avLst/>
            </a:prstGeom>
          </p:spPr>
        </p:pic>
        <p:sp>
          <p:nvSpPr>
            <p:cNvPr id="10" name="Скругленный прямоугольник 9"/>
            <p:cNvSpPr/>
            <p:nvPr/>
          </p:nvSpPr>
          <p:spPr bwMode="auto">
            <a:xfrm>
              <a:off x="2144713" y="4309489"/>
              <a:ext cx="2707676" cy="600793"/>
            </a:xfrm>
            <a:prstGeom prst="roundRect">
              <a:avLst>
                <a:gd name="adj" fmla="val 12814"/>
              </a:avLst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rgbClr val="0066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72000" rIns="0" bIns="7200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400" dirty="0" smtClean="0">
                  <a:solidFill>
                    <a:srgbClr val="000000"/>
                  </a:solidFill>
                </a:rPr>
                <a:t>ООО «Жилкомсервис №2 Московского района»</a:t>
              </a: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 bwMode="auto">
            <a:xfrm>
              <a:off x="2144713" y="4988488"/>
              <a:ext cx="2707676" cy="293994"/>
            </a:xfrm>
            <a:prstGeom prst="roundRect">
              <a:avLst>
                <a:gd name="adj" fmla="val 12814"/>
              </a:avLst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rgbClr val="0066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72000" rIns="0" bIns="7200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400" dirty="0" smtClean="0">
                  <a:solidFill>
                    <a:srgbClr val="000000"/>
                  </a:solidFill>
                </a:rPr>
                <a:t>ГУП РЭП «Строитель»</a:t>
              </a: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 bwMode="auto">
            <a:xfrm>
              <a:off x="2144713" y="5360688"/>
              <a:ext cx="2707676" cy="305306"/>
            </a:xfrm>
            <a:prstGeom prst="roundRect">
              <a:avLst>
                <a:gd name="adj" fmla="val 12814"/>
              </a:avLst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rgbClr val="0066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72000" rIns="0" bIns="7200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400" dirty="0" smtClean="0">
                  <a:solidFill>
                    <a:srgbClr val="000000"/>
                  </a:solidFill>
                </a:rPr>
                <a:t>ГУП РЭП «Прогресс»</a:t>
              </a:r>
              <a:endParaRPr lang="ru-RU" sz="1400" dirty="0">
                <a:solidFill>
                  <a:srgbClr val="000000"/>
                </a:solidFill>
              </a:endParaRPr>
            </a:p>
          </p:txBody>
        </p:sp>
        <p:cxnSp>
          <p:nvCxnSpPr>
            <p:cNvPr id="13" name="Прямая соединительная линия 12"/>
            <p:cNvCxnSpPr>
              <a:stCxn id="10" idx="1"/>
            </p:cNvCxnSpPr>
            <p:nvPr/>
          </p:nvCxnSpPr>
          <p:spPr bwMode="auto">
            <a:xfrm flipH="1" flipV="1">
              <a:off x="2021315" y="4609885"/>
              <a:ext cx="123398" cy="1"/>
            </a:xfrm>
            <a:prstGeom prst="line">
              <a:avLst/>
            </a:prstGeom>
            <a:noFill/>
            <a:ln w="25400" cap="flat" cmpd="sng" algn="ctr">
              <a:solidFill>
                <a:srgbClr val="0066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Прямая соединительная линия 13"/>
            <p:cNvCxnSpPr/>
            <p:nvPr/>
          </p:nvCxnSpPr>
          <p:spPr bwMode="auto">
            <a:xfrm flipH="1" flipV="1">
              <a:off x="2021315" y="5146645"/>
              <a:ext cx="123398" cy="2"/>
            </a:xfrm>
            <a:prstGeom prst="line">
              <a:avLst/>
            </a:prstGeom>
            <a:noFill/>
            <a:ln w="25400" cap="flat" cmpd="sng" algn="ctr">
              <a:solidFill>
                <a:srgbClr val="0066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Прямая соединительная линия 14"/>
            <p:cNvCxnSpPr/>
            <p:nvPr/>
          </p:nvCxnSpPr>
          <p:spPr bwMode="auto">
            <a:xfrm flipH="1" flipV="1">
              <a:off x="2021315" y="5526154"/>
              <a:ext cx="123398" cy="1"/>
            </a:xfrm>
            <a:prstGeom prst="line">
              <a:avLst/>
            </a:prstGeom>
            <a:noFill/>
            <a:ln w="25400" cap="flat" cmpd="sng" algn="ctr">
              <a:solidFill>
                <a:srgbClr val="0066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Прямая соединительная линия 15"/>
            <p:cNvCxnSpPr/>
            <p:nvPr/>
          </p:nvCxnSpPr>
          <p:spPr bwMode="auto">
            <a:xfrm flipH="1">
              <a:off x="2022289" y="4607890"/>
              <a:ext cx="5403" cy="918264"/>
            </a:xfrm>
            <a:prstGeom prst="line">
              <a:avLst/>
            </a:prstGeom>
            <a:noFill/>
            <a:ln w="25400" cap="flat" cmpd="sng" algn="ctr">
              <a:solidFill>
                <a:srgbClr val="0066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Скругленный прямоугольник 16"/>
            <p:cNvSpPr/>
            <p:nvPr/>
          </p:nvSpPr>
          <p:spPr bwMode="auto">
            <a:xfrm>
              <a:off x="5231972" y="3732673"/>
              <a:ext cx="2707676" cy="600793"/>
            </a:xfrm>
            <a:prstGeom prst="roundRect">
              <a:avLst>
                <a:gd name="adj" fmla="val 12814"/>
              </a:avLst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rgbClr val="0066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72000" rIns="0" bIns="7200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400" dirty="0" smtClean="0">
                  <a:solidFill>
                    <a:srgbClr val="000000"/>
                  </a:solidFill>
                </a:rPr>
                <a:t>ООО «Жилкомсервис №1 Адмиралтейского района»</a:t>
              </a: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 bwMode="auto">
            <a:xfrm>
              <a:off x="5651500" y="4230640"/>
              <a:ext cx="2707676" cy="600793"/>
            </a:xfrm>
            <a:prstGeom prst="roundRect">
              <a:avLst>
                <a:gd name="adj" fmla="val 12814"/>
              </a:avLst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rgbClr val="0066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72000" rIns="0" bIns="7200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400" dirty="0" smtClean="0">
                  <a:solidFill>
                    <a:srgbClr val="000000"/>
                  </a:solidFill>
                </a:rPr>
                <a:t>ООО «Жилкомсервис №2 Адмиралтейского района»</a:t>
              </a: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9" name="Скругленный прямоугольник 18"/>
            <p:cNvSpPr/>
            <p:nvPr/>
          </p:nvSpPr>
          <p:spPr bwMode="auto">
            <a:xfrm>
              <a:off x="6071028" y="4759384"/>
              <a:ext cx="2707676" cy="600793"/>
            </a:xfrm>
            <a:prstGeom prst="roundRect">
              <a:avLst>
                <a:gd name="adj" fmla="val 12814"/>
              </a:avLst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rgbClr val="0066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72000" rIns="0" bIns="7200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400" dirty="0" smtClean="0">
                  <a:solidFill>
                    <a:srgbClr val="000000"/>
                  </a:solidFill>
                </a:rPr>
                <a:t>ООО «Жилкомсервис №1 Центрального района»</a:t>
              </a: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 bwMode="auto">
            <a:xfrm>
              <a:off x="6352968" y="5248572"/>
              <a:ext cx="2707676" cy="600793"/>
            </a:xfrm>
            <a:prstGeom prst="roundRect">
              <a:avLst>
                <a:gd name="adj" fmla="val 12814"/>
              </a:avLst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rgbClr val="0066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72000" rIns="0" bIns="7200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400" dirty="0" smtClean="0">
                  <a:solidFill>
                    <a:srgbClr val="000000"/>
                  </a:solidFill>
                </a:rPr>
                <a:t>ООО «Жилкомсервис №.. </a:t>
              </a:r>
              <a:br>
                <a:rPr lang="ru-RU" sz="1400" dirty="0" smtClean="0">
                  <a:solidFill>
                    <a:srgbClr val="000000"/>
                  </a:solidFill>
                </a:rPr>
              </a:br>
              <a:r>
                <a:rPr lang="ru-RU" sz="1400" dirty="0" smtClean="0">
                  <a:solidFill>
                    <a:srgbClr val="000000"/>
                  </a:solidFill>
                </a:rPr>
                <a:t>…….. района»</a:t>
              </a:r>
              <a:endParaRPr lang="ru-RU" sz="1400" dirty="0">
                <a:solidFill>
                  <a:srgbClr val="000000"/>
                </a:solidFill>
              </a:endParaRPr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 bwMode="auto">
            <a:xfrm flipH="1">
              <a:off x="1274583" y="5059780"/>
              <a:ext cx="746732" cy="0"/>
            </a:xfrm>
            <a:prstGeom prst="line">
              <a:avLst/>
            </a:prstGeom>
            <a:noFill/>
            <a:ln w="25400" cap="flat" cmpd="sng" algn="ctr">
              <a:solidFill>
                <a:srgbClr val="0066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Прямая соединительная линия 21"/>
            <p:cNvCxnSpPr/>
            <p:nvPr/>
          </p:nvCxnSpPr>
          <p:spPr bwMode="auto">
            <a:xfrm flipH="1" flipV="1">
              <a:off x="4852390" y="4609885"/>
              <a:ext cx="207060" cy="354"/>
            </a:xfrm>
            <a:prstGeom prst="line">
              <a:avLst/>
            </a:prstGeom>
            <a:noFill/>
            <a:ln w="25400" cap="flat" cmpd="sng" algn="ctr">
              <a:solidFill>
                <a:srgbClr val="0066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Прямая соединительная линия 22"/>
            <p:cNvCxnSpPr/>
            <p:nvPr/>
          </p:nvCxnSpPr>
          <p:spPr bwMode="auto">
            <a:xfrm flipH="1">
              <a:off x="772360" y="4018250"/>
              <a:ext cx="4459613" cy="14819"/>
            </a:xfrm>
            <a:prstGeom prst="line">
              <a:avLst/>
            </a:prstGeom>
            <a:noFill/>
            <a:ln w="25400" cap="flat" cmpd="sng" algn="ctr">
              <a:solidFill>
                <a:srgbClr val="0066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Прямая соединительная линия 23"/>
            <p:cNvCxnSpPr/>
            <p:nvPr/>
          </p:nvCxnSpPr>
          <p:spPr bwMode="auto">
            <a:xfrm>
              <a:off x="772360" y="4033069"/>
              <a:ext cx="0" cy="143342"/>
            </a:xfrm>
            <a:prstGeom prst="line">
              <a:avLst/>
            </a:prstGeom>
            <a:noFill/>
            <a:ln w="25400" cap="flat" cmpd="sng" algn="ctr">
              <a:solidFill>
                <a:srgbClr val="0066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" name="Прямоугольник 24"/>
            <p:cNvSpPr/>
            <p:nvPr/>
          </p:nvSpPr>
          <p:spPr bwMode="auto">
            <a:xfrm>
              <a:off x="2705100" y="3703864"/>
              <a:ext cx="914400" cy="35398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dirty="0" smtClean="0">
                  <a:ln>
                    <a:noFill/>
                  </a:ln>
                  <a:solidFill>
                    <a:srgbClr val="0066CC"/>
                  </a:solidFill>
                  <a:effectLst/>
                  <a:latin typeface="Arial Narrow" pitchFamily="34" charset="0"/>
                </a:rPr>
                <a:t>20% УК</a:t>
              </a:r>
            </a:p>
          </p:txBody>
        </p:sp>
        <p:sp>
          <p:nvSpPr>
            <p:cNvPr id="26" name="Прямоугольник 25"/>
            <p:cNvSpPr/>
            <p:nvPr/>
          </p:nvSpPr>
          <p:spPr bwMode="auto">
            <a:xfrm>
              <a:off x="1279605" y="4745581"/>
              <a:ext cx="914400" cy="35398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dirty="0" smtClean="0">
                  <a:solidFill>
                    <a:srgbClr val="0066CC"/>
                  </a:solidFill>
                  <a:latin typeface="Arial Narrow" pitchFamily="34" charset="0"/>
                </a:rPr>
                <a:t>10</a:t>
              </a:r>
              <a:r>
                <a:rPr kumimoji="0" lang="ru-RU" sz="1700" b="0" i="0" u="none" strike="noStrike" cap="none" normalizeH="0" baseline="0" dirty="0" smtClean="0">
                  <a:ln>
                    <a:noFill/>
                  </a:ln>
                  <a:solidFill>
                    <a:srgbClr val="0066CC"/>
                  </a:solidFill>
                  <a:effectLst/>
                  <a:latin typeface="Arial Narrow" pitchFamily="34" charset="0"/>
                </a:rPr>
                <a:t>0% УК</a:t>
              </a:r>
            </a:p>
          </p:txBody>
        </p:sp>
        <p:sp>
          <p:nvSpPr>
            <p:cNvPr id="27" name="Прямоугольник 26"/>
            <p:cNvSpPr/>
            <p:nvPr/>
          </p:nvSpPr>
          <p:spPr bwMode="auto">
            <a:xfrm>
              <a:off x="4946864" y="4591338"/>
              <a:ext cx="914400" cy="35398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dirty="0" smtClean="0">
                  <a:ln>
                    <a:noFill/>
                  </a:ln>
                  <a:solidFill>
                    <a:srgbClr val="0066CC"/>
                  </a:solidFill>
                  <a:effectLst/>
                  <a:latin typeface="Arial Narrow" pitchFamily="34" charset="0"/>
                </a:rPr>
                <a:t>80% УК</a:t>
              </a:r>
            </a:p>
          </p:txBody>
        </p:sp>
        <p:cxnSp>
          <p:nvCxnSpPr>
            <p:cNvPr id="28" name="Прямая соединительная линия 27"/>
            <p:cNvCxnSpPr/>
            <p:nvPr/>
          </p:nvCxnSpPr>
          <p:spPr bwMode="auto">
            <a:xfrm flipH="1">
              <a:off x="5059450" y="4131276"/>
              <a:ext cx="5405" cy="476614"/>
            </a:xfrm>
            <a:prstGeom prst="line">
              <a:avLst/>
            </a:prstGeom>
            <a:noFill/>
            <a:ln w="25400" cap="flat" cmpd="sng" algn="ctr">
              <a:solidFill>
                <a:srgbClr val="0066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Прямая соединительная линия 28"/>
            <p:cNvCxnSpPr/>
            <p:nvPr/>
          </p:nvCxnSpPr>
          <p:spPr bwMode="auto">
            <a:xfrm flipH="1" flipV="1">
              <a:off x="5059450" y="4129280"/>
              <a:ext cx="167870" cy="1995"/>
            </a:xfrm>
            <a:prstGeom prst="line">
              <a:avLst/>
            </a:prstGeom>
            <a:noFill/>
            <a:ln w="25400" cap="flat" cmpd="sng" algn="ctr">
              <a:solidFill>
                <a:srgbClr val="0066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" name="Скругленный прямоугольник 29"/>
            <p:cNvSpPr/>
            <p:nvPr/>
          </p:nvSpPr>
          <p:spPr bwMode="auto">
            <a:xfrm>
              <a:off x="374251" y="3059673"/>
              <a:ext cx="8571457" cy="601814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  <a:effectLst/>
          </p:spPr>
          <p:txBody>
            <a:bodyPr lIns="72000" rIns="72000" anchor="ctr"/>
            <a:lstStyle/>
            <a:p>
              <a:pPr algn="ctr"/>
              <a:r>
                <a:rPr lang="ru-RU" sz="1600" b="1" dirty="0">
                  <a:solidFill>
                    <a:srgbClr val="FFFFFF"/>
                  </a:solidFill>
                </a:rPr>
                <a:t>60% </a:t>
              </a:r>
              <a:r>
                <a:rPr lang="ru-RU" sz="1600" b="1" dirty="0" smtClean="0">
                  <a:solidFill>
                    <a:srgbClr val="FFFFFF"/>
                  </a:solidFill>
                </a:rPr>
                <a:t>просроченной задолженности ЖКХ </a:t>
              </a:r>
              <a:r>
                <a:rPr lang="ru-RU" sz="1600" b="1" dirty="0">
                  <a:solidFill>
                    <a:srgbClr val="FFFFFF"/>
                  </a:solidFill>
                </a:rPr>
                <a:t>перед ОАО «ТГК-1»</a:t>
              </a:r>
            </a:p>
            <a:p>
              <a:pPr algn="ctr"/>
              <a:r>
                <a:rPr lang="ru-RU" sz="1600" b="1" dirty="0" smtClean="0">
                  <a:solidFill>
                    <a:srgbClr val="FFFFFF"/>
                  </a:solidFill>
                </a:rPr>
                <a:t>формируют предприятия, подконтрольные Санкт-Петербургу (3,3 млрд руб.):</a:t>
              </a:r>
              <a:endParaRPr lang="ru-RU" sz="16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31" name="Скругленный прямоугольник 30"/>
          <p:cNvSpPr/>
          <p:nvPr/>
        </p:nvSpPr>
        <p:spPr bwMode="auto">
          <a:xfrm>
            <a:off x="266121" y="2742354"/>
            <a:ext cx="8555203" cy="687673"/>
          </a:xfrm>
          <a:prstGeom prst="roundRect">
            <a:avLst/>
          </a:prstGeom>
          <a:solidFill>
            <a:srgbClr val="0070C0"/>
          </a:solidFill>
          <a:ln>
            <a:noFill/>
          </a:ln>
          <a:effectLst/>
        </p:spPr>
        <p:txBody>
          <a:bodyPr lIns="72000" rIns="72000" anchor="ctr"/>
          <a:lstStyle/>
          <a:p>
            <a:r>
              <a:rPr lang="ru-RU" sz="1400" b="1" dirty="0" smtClean="0"/>
              <a:t>Предприятия ЖКХ обязаны оплачивать весь объем отпущенного тепла в соответствии с п. 25 постановления Правительства </a:t>
            </a:r>
            <a:r>
              <a:rPr lang="ru-RU" sz="1400" b="1" dirty="0"/>
              <a:t>РФ от 14 февраля 2012 г. </a:t>
            </a:r>
            <a:r>
              <a:rPr lang="ru-RU" sz="1400" b="1" dirty="0" smtClean="0"/>
              <a:t>№ 124 не позднее 15 числа месяца, следующего за истекшим расчетным периодом.</a:t>
            </a:r>
            <a:endParaRPr lang="ru-RU" sz="1400" b="1" dirty="0"/>
          </a:p>
        </p:txBody>
      </p:sp>
      <p:sp>
        <p:nvSpPr>
          <p:cNvPr id="33" name="Нижний колонтитул 4"/>
          <p:cNvSpPr txBox="1">
            <a:spLocks/>
          </p:cNvSpPr>
          <p:nvPr/>
        </p:nvSpPr>
        <p:spPr bwMode="auto">
          <a:xfrm>
            <a:off x="2004061" y="6362700"/>
            <a:ext cx="7139939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Monotype Corsiva" pitchFamily="66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5pPr>
            <a:lvl6pPr marL="2286000" algn="l" defTabSz="457200" rtl="0" eaLnBrk="1" latinLnBrk="0" hangingPunct="1"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6pPr>
            <a:lvl7pPr marL="2743200" algn="l" defTabSz="457200" rtl="0" eaLnBrk="1" latinLnBrk="0" hangingPunct="1"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7pPr>
            <a:lvl8pPr marL="3200400" algn="l" defTabSz="457200" rtl="0" eaLnBrk="1" latinLnBrk="0" hangingPunct="1"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8pPr>
            <a:lvl9pPr marL="3657600" algn="l" defTabSz="457200" rtl="0" eaLnBrk="1" latinLnBrk="0" hangingPunct="1"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ru-RU" dirty="0" smtClean="0">
                <a:latin typeface="+mj-lt"/>
              </a:rPr>
              <a:t>Либеральная платформа партии «Единая Россия» и </a:t>
            </a:r>
            <a:r>
              <a:rPr lang="ru-RU" dirty="0" err="1" smtClean="0">
                <a:latin typeface="+mj-lt"/>
              </a:rPr>
              <a:t>медиахолдинг</a:t>
            </a:r>
            <a:r>
              <a:rPr lang="ru-RU" dirty="0" smtClean="0">
                <a:latin typeface="+mj-lt"/>
              </a:rPr>
              <a:t> «Эксперт»:</a:t>
            </a:r>
          </a:p>
          <a:p>
            <a:pPr algn="l"/>
            <a:r>
              <a:rPr lang="ru-RU" dirty="0" smtClean="0">
                <a:latin typeface="+mj-lt"/>
              </a:rPr>
              <a:t>круглый стол «Текущее состояние систем теплоснабжения в стране: инерционный путь к деградации»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4700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6364" y="23030"/>
            <a:ext cx="6917635" cy="100965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r>
              <a:rPr lang="ru-RU" sz="2800" dirty="0" smtClean="0"/>
              <a:t>Платежная дисциплина в сфере ЖКХ</a:t>
            </a:r>
            <a:br>
              <a:rPr lang="ru-RU" sz="2800" dirty="0" smtClean="0"/>
            </a:br>
            <a:r>
              <a:rPr lang="ru-RU" sz="2800" dirty="0" smtClean="0"/>
              <a:t>Санкт-Петербурга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C0EC3-E873-EA41-BBF9-8CF87C8B69D9}" type="slidenum">
              <a:rPr lang="en-US" smtClean="0">
                <a:solidFill>
                  <a:srgbClr val="FFFFFF"/>
                </a:solidFill>
              </a:rPr>
              <a:pPr/>
              <a:t>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2004059" y="1257299"/>
            <a:ext cx="5143501" cy="678181"/>
          </a:xfrm>
          <a:prstGeom prst="roundRect">
            <a:avLst/>
          </a:prstGeom>
          <a:solidFill>
            <a:srgbClr val="0070C0"/>
          </a:solidFill>
          <a:ln>
            <a:noFill/>
          </a:ln>
          <a:effectLst/>
        </p:spPr>
        <p:txBody>
          <a:bodyPr lIns="72000" rIns="72000" anchor="ctr"/>
          <a:lstStyle/>
          <a:p>
            <a:pPr algn="ctr"/>
            <a:r>
              <a:rPr lang="ru-RU" sz="1600" b="1" dirty="0"/>
              <a:t>н</a:t>
            </a:r>
            <a:r>
              <a:rPr lang="ru-RU" sz="1600" b="1" dirty="0" smtClean="0"/>
              <a:t>аселение</a:t>
            </a:r>
          </a:p>
          <a:p>
            <a:pPr algn="ctr"/>
            <a:r>
              <a:rPr lang="ru-RU" sz="1600" b="1" dirty="0"/>
              <a:t>в</a:t>
            </a:r>
            <a:r>
              <a:rPr lang="ru-RU" sz="1600" b="1" dirty="0" smtClean="0"/>
              <a:t>ладельцы нежилых помещений</a:t>
            </a:r>
            <a:endParaRPr lang="ru-RU" sz="1400" dirty="0"/>
          </a:p>
        </p:txBody>
      </p:sp>
      <p:sp>
        <p:nvSpPr>
          <p:cNvPr id="34" name="Скругленный прямоугольник 33"/>
          <p:cNvSpPr/>
          <p:nvPr/>
        </p:nvSpPr>
        <p:spPr bwMode="auto">
          <a:xfrm>
            <a:off x="2004058" y="3204209"/>
            <a:ext cx="5143501" cy="678181"/>
          </a:xfrm>
          <a:prstGeom prst="roundRect">
            <a:avLst/>
          </a:prstGeom>
          <a:solidFill>
            <a:srgbClr val="0070C0"/>
          </a:solidFill>
          <a:ln>
            <a:noFill/>
          </a:ln>
          <a:effectLst/>
        </p:spPr>
        <p:txBody>
          <a:bodyPr lIns="72000" rIns="72000" anchor="ctr"/>
          <a:lstStyle/>
          <a:p>
            <a:pPr algn="ctr"/>
            <a:r>
              <a:rPr lang="ru-RU" sz="1600" b="1" dirty="0" smtClean="0"/>
              <a:t>управляющие компании</a:t>
            </a:r>
            <a:endParaRPr lang="ru-RU" sz="1400" dirty="0"/>
          </a:p>
        </p:txBody>
      </p:sp>
      <p:sp>
        <p:nvSpPr>
          <p:cNvPr id="35" name="Скругленный прямоугольник 34"/>
          <p:cNvSpPr/>
          <p:nvPr/>
        </p:nvSpPr>
        <p:spPr bwMode="auto">
          <a:xfrm>
            <a:off x="2004057" y="5040629"/>
            <a:ext cx="5143501" cy="678181"/>
          </a:xfrm>
          <a:prstGeom prst="roundRect">
            <a:avLst/>
          </a:prstGeom>
          <a:solidFill>
            <a:srgbClr val="0070C0"/>
          </a:solidFill>
          <a:ln>
            <a:noFill/>
          </a:ln>
          <a:effectLst/>
        </p:spPr>
        <p:txBody>
          <a:bodyPr lIns="72000" rIns="72000" anchor="ctr"/>
          <a:lstStyle/>
          <a:p>
            <a:pPr algn="ctr"/>
            <a:r>
              <a:rPr lang="ru-RU" sz="1600" b="1" dirty="0"/>
              <a:t>т</a:t>
            </a:r>
            <a:r>
              <a:rPr lang="ru-RU" sz="1600" b="1" dirty="0" smtClean="0"/>
              <a:t>еплоснабжающая организация</a:t>
            </a:r>
            <a:endParaRPr lang="ru-RU" sz="1400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5844538" y="2112643"/>
            <a:ext cx="1303020" cy="914400"/>
            <a:chOff x="3802380" y="2116454"/>
            <a:chExt cx="1303020" cy="914400"/>
          </a:xfrm>
        </p:grpSpPr>
        <p:sp>
          <p:nvSpPr>
            <p:cNvPr id="3" name="Стрелка вниз 2"/>
            <p:cNvSpPr/>
            <p:nvPr/>
          </p:nvSpPr>
          <p:spPr bwMode="auto">
            <a:xfrm>
              <a:off x="3802380" y="2116454"/>
              <a:ext cx="1303020" cy="914400"/>
            </a:xfrm>
            <a:prstGeom prst="downArrow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7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198620" y="2292077"/>
              <a:ext cx="579120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/>
                <a:t>98%</a:t>
              </a:r>
              <a:endParaRPr lang="ru-RU" b="1" dirty="0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4168140" y="4202623"/>
            <a:ext cx="57912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94%</a:t>
            </a:r>
            <a:endParaRPr lang="ru-RU" b="1" dirty="0"/>
          </a:p>
        </p:txBody>
      </p:sp>
      <p:grpSp>
        <p:nvGrpSpPr>
          <p:cNvPr id="38" name="Группа 37"/>
          <p:cNvGrpSpPr/>
          <p:nvPr/>
        </p:nvGrpSpPr>
        <p:grpSpPr>
          <a:xfrm>
            <a:off x="5897878" y="4004309"/>
            <a:ext cx="1303020" cy="914400"/>
            <a:chOff x="3802380" y="2116454"/>
            <a:chExt cx="1303020" cy="914400"/>
          </a:xfrm>
        </p:grpSpPr>
        <p:sp>
          <p:nvSpPr>
            <p:cNvPr id="39" name="Стрелка вниз 38"/>
            <p:cNvSpPr/>
            <p:nvPr/>
          </p:nvSpPr>
          <p:spPr bwMode="auto">
            <a:xfrm>
              <a:off x="3802380" y="2116454"/>
              <a:ext cx="1303020" cy="914400"/>
            </a:xfrm>
            <a:prstGeom prst="downArrow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7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145279" y="2292077"/>
              <a:ext cx="732711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FF0000"/>
                  </a:solidFill>
                </a:rPr>
                <a:t>93,5%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41" name="Стрелка вниз 40"/>
          <p:cNvSpPr/>
          <p:nvPr/>
        </p:nvSpPr>
        <p:spPr bwMode="auto">
          <a:xfrm>
            <a:off x="948531" y="4179932"/>
            <a:ext cx="865029" cy="738777"/>
          </a:xfrm>
          <a:prstGeom prst="down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7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42" name="Группа 41"/>
          <p:cNvGrpSpPr/>
          <p:nvPr/>
        </p:nvGrpSpPr>
        <p:grpSpPr>
          <a:xfrm rot="10800000">
            <a:off x="2026915" y="4004309"/>
            <a:ext cx="1303020" cy="914400"/>
            <a:chOff x="3802380" y="2116454"/>
            <a:chExt cx="1303020" cy="914400"/>
          </a:xfrm>
          <a:solidFill>
            <a:srgbClr val="660033"/>
          </a:solidFill>
        </p:grpSpPr>
        <p:sp>
          <p:nvSpPr>
            <p:cNvPr id="43" name="Стрелка вниз 42"/>
            <p:cNvSpPr/>
            <p:nvPr/>
          </p:nvSpPr>
          <p:spPr bwMode="auto">
            <a:xfrm>
              <a:off x="3802380" y="2116454"/>
              <a:ext cx="1303020" cy="914400"/>
            </a:xfrm>
            <a:prstGeom prst="downArrow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7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 rot="10800000">
              <a:off x="4114793" y="2292077"/>
              <a:ext cx="662948" cy="35394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/>
                <a:t>100%</a:t>
              </a:r>
              <a:endParaRPr lang="ru-RU" b="1" dirty="0"/>
            </a:p>
          </p:txBody>
        </p:sp>
      </p:grpSp>
      <p:grpSp>
        <p:nvGrpSpPr>
          <p:cNvPr id="45" name="Группа 44"/>
          <p:cNvGrpSpPr/>
          <p:nvPr/>
        </p:nvGrpSpPr>
        <p:grpSpPr>
          <a:xfrm rot="10800000">
            <a:off x="2004057" y="2057399"/>
            <a:ext cx="1303020" cy="914400"/>
            <a:chOff x="3802380" y="2116454"/>
            <a:chExt cx="1303020" cy="914400"/>
          </a:xfrm>
          <a:solidFill>
            <a:srgbClr val="660033"/>
          </a:solidFill>
        </p:grpSpPr>
        <p:sp>
          <p:nvSpPr>
            <p:cNvPr id="46" name="Стрелка вниз 45"/>
            <p:cNvSpPr/>
            <p:nvPr/>
          </p:nvSpPr>
          <p:spPr bwMode="auto">
            <a:xfrm>
              <a:off x="3802380" y="2116454"/>
              <a:ext cx="1303020" cy="914400"/>
            </a:xfrm>
            <a:prstGeom prst="downArrow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7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 rot="10800000">
              <a:off x="4114793" y="2292077"/>
              <a:ext cx="662948" cy="35394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FFFF00"/>
                  </a:solidFill>
                </a:rPr>
                <a:t>?</a:t>
              </a:r>
              <a:endParaRPr lang="ru-RU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134859" y="4048126"/>
            <a:ext cx="162734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660033"/>
                </a:solidFill>
              </a:rPr>
              <a:t>Отпуск тепловой энергии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78592" y="1866483"/>
            <a:ext cx="1627344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660033"/>
                </a:solidFill>
              </a:rPr>
              <a:t>Распределение тепловой энергии и начисление платежей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973489" y="2118193"/>
            <a:ext cx="162734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solidFill>
                  <a:srgbClr val="0070C0"/>
                </a:solidFill>
              </a:rPr>
              <a:t>О</a:t>
            </a:r>
            <a:r>
              <a:rPr lang="ru-RU" b="1" dirty="0" smtClean="0">
                <a:solidFill>
                  <a:srgbClr val="0070C0"/>
                </a:solidFill>
              </a:rPr>
              <a:t>плата за услуги отопления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973489" y="3970369"/>
            <a:ext cx="162734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0070C0"/>
                </a:solidFill>
              </a:rPr>
              <a:t>Оплата за тепловую энергию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3899" y="5856137"/>
            <a:ext cx="89688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Управляющие компании – неэффективный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и немотивированный посредник.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3" name="Нижний колонтитул 4"/>
          <p:cNvSpPr txBox="1">
            <a:spLocks/>
          </p:cNvSpPr>
          <p:nvPr/>
        </p:nvSpPr>
        <p:spPr bwMode="auto">
          <a:xfrm>
            <a:off x="2004061" y="6362700"/>
            <a:ext cx="7139939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Monotype Corsiva" pitchFamily="66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5pPr>
            <a:lvl6pPr marL="2286000" algn="l" defTabSz="457200" rtl="0" eaLnBrk="1" latinLnBrk="0" hangingPunct="1"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6pPr>
            <a:lvl7pPr marL="2743200" algn="l" defTabSz="457200" rtl="0" eaLnBrk="1" latinLnBrk="0" hangingPunct="1"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7pPr>
            <a:lvl8pPr marL="3200400" algn="l" defTabSz="457200" rtl="0" eaLnBrk="1" latinLnBrk="0" hangingPunct="1"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8pPr>
            <a:lvl9pPr marL="3657600" algn="l" defTabSz="457200" rtl="0" eaLnBrk="1" latinLnBrk="0" hangingPunct="1"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ru-RU" dirty="0" smtClean="0">
                <a:latin typeface="+mj-lt"/>
              </a:rPr>
              <a:t>Либеральная платформа партии «Единая Россия» и </a:t>
            </a:r>
            <a:r>
              <a:rPr lang="ru-RU" dirty="0" err="1" smtClean="0">
                <a:latin typeface="+mj-lt"/>
              </a:rPr>
              <a:t>медиахолдинг</a:t>
            </a:r>
            <a:r>
              <a:rPr lang="ru-RU" dirty="0" smtClean="0">
                <a:latin typeface="+mj-lt"/>
              </a:rPr>
              <a:t> «Эксперт»:</a:t>
            </a:r>
          </a:p>
          <a:p>
            <a:pPr algn="l"/>
            <a:r>
              <a:rPr lang="ru-RU" dirty="0" smtClean="0">
                <a:latin typeface="+mj-lt"/>
              </a:rPr>
              <a:t>круглый стол «Текущее состояние систем теплоснабжения в стране: инерционный путь к деградации»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8603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Платежная дисциплина в регионах присутствия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ОАО «ТГК-1»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C0EC3-E873-EA41-BBF9-8CF87C8B69D9}" type="slidenum">
              <a:rPr lang="en-US" smtClean="0">
                <a:solidFill>
                  <a:srgbClr val="FFFFFF"/>
                </a:solidFill>
              </a:rPr>
              <a:pPr/>
              <a:t>7</a:t>
            </a:fld>
            <a:endParaRPr lang="ru-RU">
              <a:solidFill>
                <a:srgbClr val="FFFFFF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407670"/>
              </p:ext>
            </p:extLst>
          </p:nvPr>
        </p:nvGraphicFramePr>
        <p:xfrm>
          <a:off x="320039" y="1257300"/>
          <a:ext cx="8696369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3282"/>
                <a:gridCol w="1297172"/>
                <a:gridCol w="1648047"/>
                <a:gridCol w="1382232"/>
                <a:gridCol w="1775636"/>
              </a:tblGrid>
              <a:tr h="57150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Санкт-Петербург</a:t>
                      </a:r>
                      <a:endParaRPr lang="ru-RU" sz="1600" dirty="0"/>
                    </a:p>
                  </a:txBody>
                  <a:tcP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Ленинградская область</a:t>
                      </a:r>
                      <a:endParaRPr lang="ru-RU" sz="1600" dirty="0"/>
                    </a:p>
                  </a:txBody>
                  <a:tcP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Республика Карелия</a:t>
                      </a:r>
                      <a:endParaRPr lang="ru-RU" sz="1600" dirty="0"/>
                    </a:p>
                  </a:txBody>
                  <a:tcP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Мурманская область</a:t>
                      </a:r>
                      <a:endParaRPr lang="ru-RU" sz="1600" dirty="0"/>
                    </a:p>
                  </a:txBody>
                  <a:tcPr>
                    <a:solidFill>
                      <a:srgbClr val="0066CC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Доля прямых платежей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1,0%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46,9%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83,2%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86,0%</a:t>
                      </a:r>
                      <a:endParaRPr lang="ru-RU" sz="1600" b="1" dirty="0"/>
                    </a:p>
                  </a:txBody>
                  <a:tcPr anchor="ctr"/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Собираемость платежей в ЖКХ в 2015 г.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93,5%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105,1%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95,3%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93,8%</a:t>
                      </a:r>
                      <a:endParaRPr lang="ru-RU" sz="1600" b="1" dirty="0"/>
                    </a:p>
                  </a:txBody>
                  <a:tcPr anchor="ctr"/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Отпуск тепловой энергии в ЖКХ</a:t>
                      </a:r>
                      <a:r>
                        <a:rPr lang="ru-RU" sz="1600" b="1" baseline="0" dirty="0" smtClean="0"/>
                        <a:t> в 2015 году,</a:t>
                      </a:r>
                    </a:p>
                    <a:p>
                      <a:r>
                        <a:rPr lang="ru-RU" sz="1600" b="1" baseline="0" dirty="0" smtClean="0"/>
                        <a:t>млн. руб.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 13</a:t>
                      </a:r>
                      <a:r>
                        <a:rPr lang="ru-RU" sz="1600" b="1" baseline="0" dirty="0" smtClean="0"/>
                        <a:t> 308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342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</a:t>
                      </a:r>
                      <a:r>
                        <a:rPr lang="ru-RU" sz="1600" b="1" baseline="0" dirty="0" smtClean="0"/>
                        <a:t> 049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1 277</a:t>
                      </a:r>
                      <a:endParaRPr lang="ru-RU" sz="1600" b="1" dirty="0"/>
                    </a:p>
                  </a:txBody>
                  <a:tcPr anchor="ctr"/>
                </a:tc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Просроченная дебиторская задолженность предприятий ЖКХ на 01.01.2016 г. млн. руб.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5 233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111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225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578</a:t>
                      </a:r>
                      <a:endParaRPr lang="ru-RU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Нижний колонтитул 4"/>
          <p:cNvSpPr txBox="1">
            <a:spLocks/>
          </p:cNvSpPr>
          <p:nvPr/>
        </p:nvSpPr>
        <p:spPr bwMode="auto">
          <a:xfrm>
            <a:off x="2004061" y="6362700"/>
            <a:ext cx="7139939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Monotype Corsiva" pitchFamily="66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5pPr>
            <a:lvl6pPr marL="2286000" algn="l" defTabSz="457200" rtl="0" eaLnBrk="1" latinLnBrk="0" hangingPunct="1"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6pPr>
            <a:lvl7pPr marL="2743200" algn="l" defTabSz="457200" rtl="0" eaLnBrk="1" latinLnBrk="0" hangingPunct="1"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7pPr>
            <a:lvl8pPr marL="3200400" algn="l" defTabSz="457200" rtl="0" eaLnBrk="1" latinLnBrk="0" hangingPunct="1"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8pPr>
            <a:lvl9pPr marL="3657600" algn="l" defTabSz="457200" rtl="0" eaLnBrk="1" latinLnBrk="0" hangingPunct="1"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ru-RU" dirty="0" smtClean="0">
                <a:latin typeface="+mj-lt"/>
              </a:rPr>
              <a:t>Либеральная платформа партии «Единая Россия» и </a:t>
            </a:r>
            <a:r>
              <a:rPr lang="ru-RU" dirty="0" err="1" smtClean="0">
                <a:latin typeface="+mj-lt"/>
              </a:rPr>
              <a:t>медиахолдинг</a:t>
            </a:r>
            <a:r>
              <a:rPr lang="ru-RU" dirty="0" smtClean="0">
                <a:latin typeface="+mj-lt"/>
              </a:rPr>
              <a:t> «Эксперт»:</a:t>
            </a:r>
          </a:p>
          <a:p>
            <a:pPr algn="l"/>
            <a:r>
              <a:rPr lang="ru-RU" dirty="0" smtClean="0">
                <a:latin typeface="+mj-lt"/>
              </a:rPr>
              <a:t>круглый стол «Текущее состояние систем теплоснабжения в стране: инерционный путь к деградации»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6998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C0EC3-E873-EA41-BBF9-8CF87C8B69D9}" type="slidenum">
              <a:rPr lang="en-US" smtClean="0">
                <a:solidFill>
                  <a:srgbClr val="FFFFFF"/>
                </a:solidFill>
              </a:rPr>
              <a:pPr/>
              <a:t>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243403" y="0"/>
            <a:ext cx="6900596" cy="100965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r>
              <a:rPr lang="ru-RU" sz="2800" dirty="0" smtClean="0"/>
              <a:t>Решение проблемы неплатежей</a:t>
            </a:r>
            <a:br>
              <a:rPr lang="ru-RU" sz="2800" dirty="0" smtClean="0"/>
            </a:br>
            <a:r>
              <a:rPr lang="ru-RU" sz="2800" dirty="0" smtClean="0"/>
              <a:t>в Санкт-Петербурге</a:t>
            </a:r>
            <a:endParaRPr lang="ru-RU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-1" y="1242060"/>
            <a:ext cx="9143999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Решение проблемы на контроле у </a:t>
            </a:r>
            <a:r>
              <a:rPr lang="ru-RU" sz="2000" b="1" dirty="0">
                <a:solidFill>
                  <a:schemeClr val="tx1"/>
                </a:solidFill>
              </a:rPr>
              <a:t>Председателя Правления ПАО «Газпром» А.Б. </a:t>
            </a:r>
            <a:r>
              <a:rPr lang="ru-RU" sz="2000" b="1" dirty="0" smtClean="0">
                <a:solidFill>
                  <a:schemeClr val="tx1"/>
                </a:solidFill>
              </a:rPr>
              <a:t>Миллера и </a:t>
            </a:r>
            <a:r>
              <a:rPr lang="ru-RU" sz="2000" b="1" dirty="0" smtClean="0">
                <a:solidFill>
                  <a:schemeClr val="tx1"/>
                </a:solidFill>
              </a:rPr>
              <a:t>Губернатора </a:t>
            </a:r>
            <a:r>
              <a:rPr lang="ru-RU" sz="2000" b="1" dirty="0" smtClean="0">
                <a:solidFill>
                  <a:schemeClr val="tx1"/>
                </a:solidFill>
              </a:rPr>
              <a:t>Санкт-Петербурга Г.С. Полтавченко </a:t>
            </a:r>
            <a:endParaRPr lang="ru-RU" sz="2000" b="1" dirty="0" smtClean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Подписан Договор о сотрудничестве между </a:t>
            </a:r>
            <a:r>
              <a:rPr lang="ru-RU" b="1" dirty="0">
                <a:solidFill>
                  <a:schemeClr val="tx1"/>
                </a:solidFill>
              </a:rPr>
              <a:t>ПАО «Газпром</a:t>
            </a:r>
            <a:r>
              <a:rPr lang="ru-RU" b="1" dirty="0" smtClean="0">
                <a:solidFill>
                  <a:schemeClr val="tx1"/>
                </a:solidFill>
              </a:rPr>
              <a:t>» и  </a:t>
            </a:r>
            <a:r>
              <a:rPr lang="ru-RU" b="1" dirty="0">
                <a:solidFill>
                  <a:schemeClr val="tx1"/>
                </a:solidFill>
              </a:rPr>
              <a:t>Санкт-Петербургом </a:t>
            </a:r>
            <a:r>
              <a:rPr lang="ru-RU" b="1" dirty="0" smtClean="0">
                <a:solidFill>
                  <a:schemeClr val="tx1"/>
                </a:solidFill>
              </a:rPr>
              <a:t> в </a:t>
            </a:r>
            <a:r>
              <a:rPr lang="ru-RU" b="1" dirty="0" smtClean="0">
                <a:solidFill>
                  <a:schemeClr val="tx1"/>
                </a:solidFill>
              </a:rPr>
              <a:t>2016 г. (п. 2.27):</a:t>
            </a:r>
            <a:r>
              <a:rPr lang="ru-RU" dirty="0" smtClean="0">
                <a:solidFill>
                  <a:schemeClr val="tx1"/>
                </a:solidFill>
              </a:rPr>
              <a:t> «</a:t>
            </a:r>
            <a:r>
              <a:rPr lang="ru-RU" i="1" dirty="0" smtClean="0">
                <a:solidFill>
                  <a:schemeClr val="tx1"/>
                </a:solidFill>
              </a:rPr>
              <a:t>Санкт-Петербург принимает меры, направленные на погашение дебиторской задолженности за отпущенную энергию бюджетных организаций, хозяйственных обществ, осуществляющих управление жилищным фондом, участником (акционером) которых является Санкт-Петербург, и иных юридических лиц».</a:t>
            </a:r>
          </a:p>
          <a:p>
            <a:endParaRPr lang="ru-RU" i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Подписан протокол заседания Межведомственного совета по реализации Соглашения о сотрудничестве между </a:t>
            </a:r>
            <a:r>
              <a:rPr lang="ru-RU" b="1" dirty="0">
                <a:solidFill>
                  <a:schemeClr val="tx1"/>
                </a:solidFill>
              </a:rPr>
              <a:t>ПАО «Газпром» </a:t>
            </a:r>
            <a:r>
              <a:rPr lang="ru-RU" b="1" dirty="0" smtClean="0">
                <a:solidFill>
                  <a:schemeClr val="tx1"/>
                </a:solidFill>
              </a:rPr>
              <a:t> и Санкт-Петербургом </a:t>
            </a:r>
            <a:r>
              <a:rPr lang="ru-RU" b="1" dirty="0" smtClean="0">
                <a:solidFill>
                  <a:schemeClr val="tx1"/>
                </a:solidFill>
              </a:rPr>
              <a:t> (</a:t>
            </a:r>
            <a:r>
              <a:rPr lang="ru-RU" b="1" dirty="0" smtClean="0">
                <a:solidFill>
                  <a:schemeClr val="tx1"/>
                </a:solidFill>
              </a:rPr>
              <a:t>п. </a:t>
            </a:r>
            <a:r>
              <a:rPr lang="en-US" b="1" dirty="0" smtClean="0">
                <a:solidFill>
                  <a:schemeClr val="tx1"/>
                </a:solidFill>
              </a:rPr>
              <a:t>V</a:t>
            </a:r>
            <a:r>
              <a:rPr lang="ru-RU" b="1" dirty="0" smtClean="0">
                <a:solidFill>
                  <a:schemeClr val="tx1"/>
                </a:solidFill>
              </a:rPr>
              <a:t>):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«Разработать план мероприятий, направленных на исключение прироста задолженности и погашение просроченной дебиторской задолженности за тепловую энергию (01.04.2016 г.), предусматривающий: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i="1" u="sng" dirty="0" smtClean="0">
                <a:solidFill>
                  <a:schemeClr val="tx1"/>
                </a:solidFill>
              </a:rPr>
              <a:t>использование средств бюджета Санкт-Петербурга </a:t>
            </a:r>
            <a:r>
              <a:rPr lang="ru-RU" i="1" dirty="0" smtClean="0">
                <a:solidFill>
                  <a:schemeClr val="tx1"/>
                </a:solidFill>
              </a:rPr>
              <a:t>для погашения просроченной дебиторской задолженности хозяйственных обществ, участником (акционером) которых является Санкт-Петербург, осуществляющих управление жилищным фондом;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i="1" dirty="0">
                <a:solidFill>
                  <a:schemeClr val="tx1"/>
                </a:solidFill>
              </a:rPr>
              <a:t>у</a:t>
            </a:r>
            <a:r>
              <a:rPr lang="ru-RU" i="1" dirty="0" smtClean="0">
                <a:solidFill>
                  <a:schemeClr val="tx1"/>
                </a:solidFill>
              </a:rPr>
              <a:t>порядочение действий управляющих компаний при распределении начислений за тепловую энергию населению и владельцам нежилых помещений, а также при сборе платежей».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Нижний колонтитул 4"/>
          <p:cNvSpPr txBox="1">
            <a:spLocks/>
          </p:cNvSpPr>
          <p:nvPr/>
        </p:nvSpPr>
        <p:spPr bwMode="auto">
          <a:xfrm>
            <a:off x="2004061" y="6362700"/>
            <a:ext cx="7139939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Monotype Corsiva" pitchFamily="66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5pPr>
            <a:lvl6pPr marL="2286000" algn="l" defTabSz="457200" rtl="0" eaLnBrk="1" latinLnBrk="0" hangingPunct="1"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6pPr>
            <a:lvl7pPr marL="2743200" algn="l" defTabSz="457200" rtl="0" eaLnBrk="1" latinLnBrk="0" hangingPunct="1"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7pPr>
            <a:lvl8pPr marL="3200400" algn="l" defTabSz="457200" rtl="0" eaLnBrk="1" latinLnBrk="0" hangingPunct="1"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8pPr>
            <a:lvl9pPr marL="3657600" algn="l" defTabSz="457200" rtl="0" eaLnBrk="1" latinLnBrk="0" hangingPunct="1"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ru-RU" dirty="0" smtClean="0">
                <a:latin typeface="+mj-lt"/>
              </a:rPr>
              <a:t>Либеральная платформа партии «Единая Россия» и </a:t>
            </a:r>
            <a:r>
              <a:rPr lang="ru-RU" dirty="0" err="1" smtClean="0">
                <a:latin typeface="+mj-lt"/>
              </a:rPr>
              <a:t>медиахолдинг</a:t>
            </a:r>
            <a:r>
              <a:rPr lang="ru-RU" dirty="0" smtClean="0">
                <a:latin typeface="+mj-lt"/>
              </a:rPr>
              <a:t> «Эксперт»:</a:t>
            </a:r>
          </a:p>
          <a:p>
            <a:pPr algn="l"/>
            <a:r>
              <a:rPr lang="ru-RU" dirty="0" smtClean="0">
                <a:latin typeface="+mj-lt"/>
              </a:rPr>
              <a:t>круглый стол «Текущее состояние систем теплоснабжения в стране: инерционный путь к деградации»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9730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z="2000" b="1" dirty="0" smtClean="0"/>
              <a:t>Причины возникновения просроченной дебиторской задолженности управляющих компаний,</a:t>
            </a:r>
            <a:br>
              <a:rPr lang="ru-RU" sz="2000" b="1" dirty="0" smtClean="0"/>
            </a:br>
            <a:r>
              <a:rPr lang="ru-RU" sz="2000" b="1" dirty="0" smtClean="0"/>
              <a:t>подконтрольных Санкт-Петербургу (экспертная оценка)</a:t>
            </a:r>
            <a:endParaRPr lang="ru-RU" sz="20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C0EC3-E873-EA41-BBF9-8CF87C8B69D9}" type="slidenum">
              <a:rPr lang="en-US" smtClean="0">
                <a:solidFill>
                  <a:srgbClr val="FFFFFF"/>
                </a:solidFill>
              </a:rPr>
              <a:pPr/>
              <a:t>9</a:t>
            </a:fld>
            <a:endParaRPr lang="ru-RU">
              <a:solidFill>
                <a:srgbClr val="FFFFFF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977219"/>
              </p:ext>
            </p:extLst>
          </p:nvPr>
        </p:nvGraphicFramePr>
        <p:xfrm>
          <a:off x="415733" y="1360969"/>
          <a:ext cx="8412480" cy="4795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37960"/>
                <a:gridCol w="1874520"/>
              </a:tblGrid>
              <a:tr h="73773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Причина</a:t>
                      </a:r>
                      <a:endParaRPr lang="ru-RU" sz="1600" dirty="0"/>
                    </a:p>
                  </a:txBody>
                  <a:tcPr anchor="ctr"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Сумма, млрд. руб.</a:t>
                      </a:r>
                      <a:endParaRPr lang="ru-RU" sz="1600" dirty="0"/>
                    </a:p>
                  </a:txBody>
                  <a:tcPr anchor="ctr">
                    <a:solidFill>
                      <a:srgbClr val="0066CC"/>
                    </a:solidFill>
                  </a:tcPr>
                </a:tc>
              </a:tr>
              <a:tr h="676236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Снижение начислений населению по указанию</a:t>
                      </a:r>
                      <a:r>
                        <a:rPr lang="ru-RU" sz="1800" b="1" baseline="0" dirty="0" smtClean="0"/>
                        <a:t> Правительства Санкт-Петербурга с целью ограничения роста платежей за ЖКХ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1,2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676236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Неоплата бюджетом пустующих</a:t>
                      </a:r>
                      <a:r>
                        <a:rPr lang="ru-RU" sz="1800" b="1" baseline="0" dirty="0" smtClean="0"/>
                        <a:t> помещений, принадлежащих Санкт-Петербургу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0,9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676236">
                <a:tc>
                  <a:txBody>
                    <a:bodyPr/>
                    <a:lstStyle/>
                    <a:p>
                      <a:r>
                        <a:rPr lang="ru-RU" sz="1800" b="1" smtClean="0"/>
                        <a:t>Задолженность населения и владельцев</a:t>
                      </a:r>
                      <a:r>
                        <a:rPr lang="ru-RU" sz="1800" b="1" baseline="0" smtClean="0"/>
                        <a:t> нежилых помещений за услуги отопления и ГВС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0,8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676236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Нецелевое использование средств,</a:t>
                      </a:r>
                      <a:r>
                        <a:rPr lang="ru-RU" sz="1800" b="1" baseline="0" dirty="0" smtClean="0"/>
                        <a:t> собранных за услуги по отоплению и ГВС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0,3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676236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Отсутствие достоверных данных о площадях жилых и нежилых помещений многоквартирных домов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0,1</a:t>
                      </a:r>
                    </a:p>
                  </a:txBody>
                  <a:tcPr anchor="ctr"/>
                </a:tc>
              </a:tr>
              <a:tr h="676236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ИТОГО: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3,3</a:t>
                      </a:r>
                      <a:endParaRPr lang="ru-RU" sz="24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Нижний колонтитул 4"/>
          <p:cNvSpPr txBox="1">
            <a:spLocks/>
          </p:cNvSpPr>
          <p:nvPr/>
        </p:nvSpPr>
        <p:spPr bwMode="auto">
          <a:xfrm>
            <a:off x="2004061" y="6362700"/>
            <a:ext cx="7139939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Monotype Corsiva" pitchFamily="66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5pPr>
            <a:lvl6pPr marL="2286000" algn="l" defTabSz="457200" rtl="0" eaLnBrk="1" latinLnBrk="0" hangingPunct="1"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6pPr>
            <a:lvl7pPr marL="2743200" algn="l" defTabSz="457200" rtl="0" eaLnBrk="1" latinLnBrk="0" hangingPunct="1"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7pPr>
            <a:lvl8pPr marL="3200400" algn="l" defTabSz="457200" rtl="0" eaLnBrk="1" latinLnBrk="0" hangingPunct="1"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8pPr>
            <a:lvl9pPr marL="3657600" algn="l" defTabSz="457200" rtl="0" eaLnBrk="1" latinLnBrk="0" hangingPunct="1">
              <a:defRPr sz="1700" kern="1200">
                <a:solidFill>
                  <a:schemeClr val="bg1"/>
                </a:solidFill>
                <a:latin typeface="Arial Narro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ru-RU" dirty="0" smtClean="0">
                <a:latin typeface="+mj-lt"/>
              </a:rPr>
              <a:t>Либеральная платформа партии «Единая Россия» и </a:t>
            </a:r>
            <a:r>
              <a:rPr lang="ru-RU" dirty="0" err="1" smtClean="0">
                <a:latin typeface="+mj-lt"/>
              </a:rPr>
              <a:t>медиахолдинг</a:t>
            </a:r>
            <a:r>
              <a:rPr lang="ru-RU" dirty="0" smtClean="0">
                <a:latin typeface="+mj-lt"/>
              </a:rPr>
              <a:t> «Эксперт»:</a:t>
            </a:r>
          </a:p>
          <a:p>
            <a:pPr algn="l"/>
            <a:r>
              <a:rPr lang="ru-RU" dirty="0" smtClean="0">
                <a:latin typeface="+mj-lt"/>
              </a:rPr>
              <a:t>круглый стол «Текущее состояние систем теплоснабжения в стране: инерционный путь к деградации»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3072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0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2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3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4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5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6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7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8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9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11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0.xml><?xml version="1.0" encoding="utf-8"?>
<a:theme xmlns:a="http://schemas.openxmlformats.org/drawingml/2006/main" name="20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21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Специальное оформление">
  <a:themeElements>
    <a:clrScheme name="5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5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6_Специальное оформление">
  <a:themeElements>
    <a:clrScheme name="6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6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Специальное оформление">
  <a:themeElements>
    <a:clrScheme name="7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7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Специальное оформление">
  <a:themeElements>
    <a:clrScheme name="8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8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8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9_Специальное оформление">
  <a:themeElements>
    <a:clrScheme name="9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9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9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2_Специальное оформление">
  <a:themeElements>
    <a:clrScheme name="2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2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42325</TotalTime>
  <Words>1358</Words>
  <Application>Microsoft Office PowerPoint</Application>
  <PresentationFormat>Экран (4:3)</PresentationFormat>
  <Paragraphs>223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21</vt:i4>
      </vt:variant>
      <vt:variant>
        <vt:lpstr>Заголовки слайдов</vt:lpstr>
      </vt:variant>
      <vt:variant>
        <vt:i4>11</vt:i4>
      </vt:variant>
    </vt:vector>
  </HeadingPairs>
  <TitlesOfParts>
    <vt:vector size="38" baseType="lpstr">
      <vt:lpstr>Arial</vt:lpstr>
      <vt:lpstr>Arial Narrow</vt:lpstr>
      <vt:lpstr>Calibri</vt:lpstr>
      <vt:lpstr>Monotype Corsiva</vt:lpstr>
      <vt:lpstr>Times New Roman</vt:lpstr>
      <vt:lpstr>Wingdings</vt:lpstr>
      <vt:lpstr>3_Специальное оформление</vt:lpstr>
      <vt:lpstr>Специальное оформление</vt:lpstr>
      <vt:lpstr>4_Специальное оформление</vt:lpstr>
      <vt:lpstr>5_Специальное оформление</vt:lpstr>
      <vt:lpstr>6_Специальное оформление</vt:lpstr>
      <vt:lpstr>7_Специальное оформление</vt:lpstr>
      <vt:lpstr>8_Специальное оформление</vt:lpstr>
      <vt:lpstr>9_Специальное оформление</vt:lpstr>
      <vt:lpstr>2_Специальное оформление</vt:lpstr>
      <vt:lpstr>10_Специальное оформление</vt:lpstr>
      <vt:lpstr>12_Специальное оформление</vt:lpstr>
      <vt:lpstr>13_Специальное оформление</vt:lpstr>
      <vt:lpstr>14_Специальное оформление</vt:lpstr>
      <vt:lpstr>15_Специальное оформление</vt:lpstr>
      <vt:lpstr>16_Специальное оформление</vt:lpstr>
      <vt:lpstr>17_Специальное оформление</vt:lpstr>
      <vt:lpstr>18_Специальное оформление</vt:lpstr>
      <vt:lpstr>19_Специальное оформление</vt:lpstr>
      <vt:lpstr>11_Специальное оформление</vt:lpstr>
      <vt:lpstr>20_Специальное оформление</vt:lpstr>
      <vt:lpstr>21_Специальное оформление</vt:lpstr>
      <vt:lpstr>Презентация PowerPoint</vt:lpstr>
      <vt:lpstr>Описание</vt:lpstr>
      <vt:lpstr>Просроченная дебиторская задолженность за тепловую энергию в Санкт-Петербурге</vt:lpstr>
      <vt:lpstr>Просроченная задолженность предприятий ЖКХ в Санкт-Петербурге</vt:lpstr>
      <vt:lpstr>Порядок осуществления расчетов  с предприятиями ЖКХ в Санкт-Петербурге</vt:lpstr>
      <vt:lpstr>Платежная дисциплина в сфере ЖКХ Санкт-Петербурга</vt:lpstr>
      <vt:lpstr>Платежная дисциплина в регионах присутствия ОАО «ТГК-1»</vt:lpstr>
      <vt:lpstr>Решение проблемы неплатежей в Санкт-Петербурге</vt:lpstr>
      <vt:lpstr>Причины возникновения просроченной дебиторской задолженности управляющих компаний, подконтрольных Санкт-Петербургу (экспертная оценка)</vt:lpstr>
      <vt:lpstr>Использование средств бюджета Санкт-Петербурга для погашения просроченной дебиторской задолженности</vt:lpstr>
      <vt:lpstr>Необходимые действия</vt:lpstr>
    </vt:vector>
  </TitlesOfParts>
  <Company>Typo Graphic 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Pirit</dc:creator>
  <cp:lastModifiedBy>Семенова Лариса Геннадьевна</cp:lastModifiedBy>
  <cp:revision>2217</cp:revision>
  <cp:lastPrinted>2015-12-17T16:57:30Z</cp:lastPrinted>
  <dcterms:created xsi:type="dcterms:W3CDTF">2009-07-15T11:37:47Z</dcterms:created>
  <dcterms:modified xsi:type="dcterms:W3CDTF">2016-03-17T10:11:57Z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0x0101006D8032893552524481CC1D3695FED9CC</vt:lpwstr>
  </property>
</Properties>
</file>