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95" r:id="rId3"/>
    <p:sldId id="296" r:id="rId4"/>
    <p:sldId id="264" r:id="rId5"/>
    <p:sldId id="270" r:id="rId6"/>
    <p:sldId id="292" r:id="rId7"/>
    <p:sldId id="261" r:id="rId8"/>
    <p:sldId id="262" r:id="rId9"/>
    <p:sldId id="288" r:id="rId10"/>
    <p:sldId id="299" r:id="rId11"/>
    <p:sldId id="294" r:id="rId12"/>
    <p:sldId id="30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87" autoAdjust="0"/>
  </p:normalViewPr>
  <p:slideViewPr>
    <p:cSldViewPr>
      <p:cViewPr>
        <p:scale>
          <a:sx n="60" d="100"/>
          <a:sy n="60" d="100"/>
        </p:scale>
        <p:origin x="-1212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49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19684-B499-4536-946F-90D19A0B52A2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3B500-9C16-47FA-A3A5-C093F6E24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8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B500-9C16-47FA-A3A5-C093F6E242B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B500-9C16-47FA-A3A5-C093F6E242B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6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B500-9C16-47FA-A3A5-C093F6E242B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6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8A42-5F02-47C5-B1FF-746EC9104838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AC66-CFF5-4A2F-978D-6092C5AE24C5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288F-E85F-49B4-9FB3-AC9FC8D581A6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9515-7D7B-49CE-B487-8A52C933B7AC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CBA8-EF85-4C12-99B4-DE5AD17FA2B1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2CAF-2370-43BA-B5F7-353A493DF68B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0DBE-9E94-4A95-806A-AA39959D8EA4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2734-BFFE-4737-88FC-F0297888888F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FBA9-126C-4FF9-B1F9-B22FCD278B6D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B947-B38D-458A-8B05-A25A35E0C73C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9796-93DC-4F07-8D5F-91AB0353D943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4ED675-3A17-41EA-8436-E9B1BC773C75}" type="datetime1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Централизованное теплоснабжение</a:t>
            </a:r>
            <a:b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Управление эффективностью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Кузник Игорь Владимирович</a:t>
            </a:r>
            <a:r>
              <a:rPr lang="en-US" dirty="0" smtClean="0"/>
              <a:t> </a:t>
            </a:r>
            <a:r>
              <a:rPr lang="ru-RU" dirty="0" smtClean="0"/>
              <a:t> (к.э.н.)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igor@kuznik.ru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www.kuznik.ru 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Москва 2015</a:t>
            </a:r>
            <a:endParaRPr lang="ru-RU" dirty="0"/>
          </a:p>
        </p:txBody>
      </p:sp>
      <p:pic>
        <p:nvPicPr>
          <p:cNvPr id="6" name="Рисунок 5" descr="Scheme 1pl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1"/>
            <a:ext cx="56166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59" y="5952257"/>
            <a:ext cx="250031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64096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Метод применения стимулирующих тарифов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444500" indent="-2667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ru-RU" dirty="0"/>
              <a:t>40% бюджета поставщика формируется  за счет переменной оплаты, рубль/Гкал на основе показаний </a:t>
            </a:r>
            <a:r>
              <a:rPr lang="ru-RU" dirty="0" smtClean="0"/>
              <a:t>теплосчетчика;</a:t>
            </a:r>
            <a:endParaRPr lang="ru-RU" dirty="0"/>
          </a:p>
          <a:p>
            <a:pPr marL="444500" indent="-2667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ru-RU" dirty="0" smtClean="0"/>
              <a:t> 30</a:t>
            </a:r>
            <a:r>
              <a:rPr lang="ru-RU" dirty="0"/>
              <a:t>% бюджета поставщика формируется  за счет фиксированной оплаты (абонентская), </a:t>
            </a:r>
            <a:r>
              <a:rPr lang="ru-RU" dirty="0" smtClean="0"/>
              <a:t>рубль/м</a:t>
            </a:r>
            <a:r>
              <a:rPr lang="ru-RU" baseline="30000" dirty="0" smtClean="0"/>
              <a:t>2</a:t>
            </a:r>
            <a:r>
              <a:rPr lang="ru-RU" dirty="0" smtClean="0"/>
              <a:t> отапливаемой площади (выравнивает финансовые потоки поставщика);</a:t>
            </a:r>
          </a:p>
          <a:p>
            <a:pPr marL="444500" indent="-2667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ru-RU" dirty="0" smtClean="0"/>
              <a:t> 30</a:t>
            </a:r>
            <a:r>
              <a:rPr lang="ru-RU" dirty="0"/>
              <a:t>% бюджета поставщика формируется  за счет переменной оплаты, рубль/м3 расхода </a:t>
            </a:r>
            <a:r>
              <a:rPr lang="ru-RU" dirty="0" smtClean="0"/>
              <a:t>теплоносителя (стимулирует снижение </a:t>
            </a:r>
            <a:r>
              <a:rPr lang="en-US" dirty="0" smtClean="0"/>
              <a:t>t2 </a:t>
            </a:r>
            <a:r>
              <a:rPr lang="ru-RU" dirty="0" smtClean="0"/>
              <a:t>потребителем);</a:t>
            </a:r>
          </a:p>
          <a:p>
            <a:pPr marL="444500" indent="-266700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</a:pPr>
            <a:r>
              <a:rPr lang="ru-RU" dirty="0" smtClean="0"/>
              <a:t> ± К × </a:t>
            </a:r>
            <a:r>
              <a:rPr lang="en-US" dirty="0" smtClean="0"/>
              <a:t>T × </a:t>
            </a:r>
            <a:r>
              <a:rPr lang="ru-RU" dirty="0" smtClean="0"/>
              <a:t>Q × (</a:t>
            </a:r>
            <a:r>
              <a:rPr lang="ru-RU" dirty="0" err="1"/>
              <a:t>dTср</a:t>
            </a:r>
            <a:r>
              <a:rPr lang="ru-RU" dirty="0"/>
              <a:t> – </a:t>
            </a:r>
            <a:r>
              <a:rPr lang="ru-RU" dirty="0" err="1"/>
              <a:t>dTп</a:t>
            </a:r>
            <a:r>
              <a:rPr lang="ru-RU" dirty="0" smtClean="0"/>
              <a:t>) (стимулирует потребителя первым снижать</a:t>
            </a:r>
            <a:r>
              <a:rPr lang="en-US" dirty="0" smtClean="0"/>
              <a:t> t</a:t>
            </a:r>
            <a:r>
              <a:rPr lang="ru-RU" dirty="0" smtClean="0"/>
              <a:t>2).</a:t>
            </a:r>
            <a:endParaRPr lang="ru-RU" dirty="0"/>
          </a:p>
          <a:p>
            <a:pPr marL="0" indent="712788">
              <a:spcBef>
                <a:spcPts val="0"/>
              </a:spcBef>
              <a:buNone/>
            </a:pPr>
            <a:r>
              <a:rPr lang="ru-RU" sz="2100" dirty="0"/>
              <a:t>где: К </a:t>
            </a:r>
            <a:r>
              <a:rPr lang="ru-RU" sz="2100" dirty="0" smtClean="0"/>
              <a:t>– </a:t>
            </a:r>
            <a:r>
              <a:rPr lang="en-US" sz="2100" dirty="0" smtClean="0"/>
              <a:t>0</a:t>
            </a:r>
            <a:r>
              <a:rPr lang="ru-RU" sz="2100" dirty="0" smtClean="0"/>
              <a:t>,</a:t>
            </a:r>
            <a:r>
              <a:rPr lang="en-US" sz="2100" dirty="0" smtClean="0"/>
              <a:t>02</a:t>
            </a:r>
            <a:r>
              <a:rPr lang="ru-RU" sz="2100" dirty="0" smtClean="0"/>
              <a:t>;</a:t>
            </a:r>
          </a:p>
          <a:p>
            <a:pPr marL="0" indent="712788">
              <a:buNone/>
            </a:pPr>
            <a:r>
              <a:rPr lang="ru-RU" sz="2100" dirty="0" smtClean="0"/>
              <a:t>Т - тариф за ТЭ;</a:t>
            </a:r>
            <a:endParaRPr lang="ru-RU" sz="2100" dirty="0"/>
          </a:p>
          <a:p>
            <a:pPr marL="0" indent="712788">
              <a:buNone/>
            </a:pPr>
            <a:r>
              <a:rPr lang="ru-RU" sz="2100" dirty="0"/>
              <a:t>Q – </a:t>
            </a:r>
            <a:r>
              <a:rPr lang="ru-RU" sz="2100" dirty="0" smtClean="0"/>
              <a:t>ТЭ </a:t>
            </a:r>
            <a:r>
              <a:rPr lang="ru-RU" sz="2100" dirty="0"/>
              <a:t>потребленная потребителем за рассматриваемый период,</a:t>
            </a:r>
          </a:p>
          <a:p>
            <a:pPr marL="0" indent="712788">
              <a:buNone/>
            </a:pPr>
            <a:r>
              <a:rPr lang="ru-RU" sz="2100" dirty="0" err="1"/>
              <a:t>dTср</a:t>
            </a:r>
            <a:r>
              <a:rPr lang="ru-RU" sz="2100" dirty="0"/>
              <a:t>  - средняя средневзвешенная разность температур в сети,</a:t>
            </a:r>
          </a:p>
          <a:p>
            <a:pPr marL="0" indent="712788">
              <a:buNone/>
            </a:pPr>
            <a:r>
              <a:rPr lang="ru-RU" sz="2100" dirty="0" err="1"/>
              <a:t>dTп</a:t>
            </a:r>
            <a:r>
              <a:rPr lang="ru-RU" sz="2100" dirty="0"/>
              <a:t> – средневзвешенная разность температур у потребителя.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464653"/>
                </a:solidFill>
              </a:rPr>
              <a:pPr/>
              <a:t>10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2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Аксиомы эффективности централизованного теплоснабжения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Теплофикация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практически единственный случай, оправдывающий смысл существования централизованного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теплоснабжения.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Тепловая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энергия должна быть не просто использована на нужды отопления, а продана. Иначе говоря, тепловая энергия это товар, который должен быть куплен и оплачен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потребителем.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централизованном теплоснабжении не действует принцип, чем больше структура, тем она эффективнее,  наоборот, чем больше тепловая сеть, тем она, как правило, менее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Температурные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графики теплоснабжения – это не догма, а один из способов стандартизации для задач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проектирования.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Чем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ниже температура теплоносителя в уходящем трубопроводе, тем выше эффективность системы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теплоснабжения.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тепловые пункты - необходимое условие эффективности тепловых сетей, центральные тепловые пункты - вредительство по отношению к обществу.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Невозможно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повысить эффективность процесса, не отслеживая его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объективного (приборного) учета у конечного потребителя стимулирует нерациональное использование энергетических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3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3200" dirty="0" smtClean="0">
              <a:solidFill>
                <a:srgbClr val="0166E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Кузник Игорь Владимирович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2400" dirty="0">
              <a:solidFill>
                <a:srgbClr val="0166EE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2400" dirty="0" smtClean="0">
              <a:solidFill>
                <a:srgbClr val="0166EE">
                  <a:lumMod val="75000"/>
                </a:srgbClr>
              </a:solidFill>
              <a:latin typeface="Myriad Pro"/>
            </a:endParaRPr>
          </a:p>
          <a:p>
            <a:pPr lvl="0" algn="ctr">
              <a:buClr>
                <a:srgbClr val="0BD0D9"/>
              </a:buClr>
            </a:pPr>
            <a:r>
              <a:rPr lang="en-US" sz="2400" dirty="0">
                <a:solidFill>
                  <a:prstClr val="black"/>
                </a:solidFill>
              </a:rPr>
              <a:t>igor@kuznik.ru 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pPr lvl="0" algn="ctr">
              <a:buClr>
                <a:srgbClr val="0BD0D9"/>
              </a:buClr>
            </a:pPr>
            <a:r>
              <a:rPr lang="en-US" sz="2400" dirty="0">
                <a:solidFill>
                  <a:prstClr val="black"/>
                </a:solidFill>
              </a:rPr>
              <a:t>www.kuznik.ru </a:t>
            </a:r>
            <a:endParaRPr lang="ru-RU" sz="24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0BD0D9"/>
              </a:buClr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cheme 1pl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892899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8984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Режимы/графики теплоснабжения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3728" y="2226568"/>
            <a:ext cx="1008112" cy="41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  ° C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3162672"/>
            <a:ext cx="1008112" cy="41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° C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7984" y="2226568"/>
            <a:ext cx="1008112" cy="41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° C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984" y="3162672"/>
            <a:ext cx="1008112" cy="41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° C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5856" y="2780928"/>
            <a:ext cx="1008112" cy="410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ru-RU" sz="16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тн</a:t>
            </a:r>
            <a:endParaRPr lang="ru-RU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95736" y="4437112"/>
            <a:ext cx="316835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 = (h/t</a:t>
            </a:r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– h/t </a:t>
            </a:r>
            <a:r>
              <a:rPr lang="en-US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×</a:t>
            </a:r>
            <a:r>
              <a:rPr lang="ru-RU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290163" y="5976664"/>
            <a:ext cx="8568952" cy="90872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Поставщик отвечает за </a:t>
            </a:r>
            <a:r>
              <a:rPr lang="en-US" sz="2400" dirty="0" smtClean="0"/>
              <a:t>t1 </a:t>
            </a:r>
            <a:r>
              <a:rPr lang="ru-RU" sz="2400" dirty="0" smtClean="0"/>
              <a:t>и </a:t>
            </a:r>
            <a:r>
              <a:rPr lang="el-GR" sz="2400" dirty="0" smtClean="0">
                <a:latin typeface="Times New Roman"/>
                <a:cs typeface="Times New Roman"/>
              </a:rPr>
              <a:t>Δ</a:t>
            </a:r>
            <a:r>
              <a:rPr lang="en-US" sz="2400" dirty="0" smtClean="0">
                <a:latin typeface="Times New Roman"/>
                <a:cs typeface="Times New Roman"/>
              </a:rPr>
              <a:t>P (</a:t>
            </a:r>
            <a:r>
              <a:rPr lang="ru-RU" sz="2400" dirty="0" smtClean="0"/>
              <a:t>перепад на закрытых задвижках</a:t>
            </a:r>
            <a:r>
              <a:rPr lang="en-US" sz="2400" dirty="0" smtClean="0"/>
              <a:t>)</a:t>
            </a:r>
            <a:r>
              <a:rPr lang="ru-RU" sz="2200" dirty="0" smtClean="0"/>
              <a:t>;</a:t>
            </a:r>
          </a:p>
          <a:p>
            <a:r>
              <a:rPr lang="ru-RU" sz="2400" dirty="0" smtClean="0"/>
              <a:t>Потребитель отвечает за</a:t>
            </a:r>
            <a:r>
              <a:rPr lang="en-US" sz="2400" dirty="0" smtClean="0"/>
              <a:t> t2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95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52128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Стоимость владения системой централизованного теплоснабжения</a:t>
            </a:r>
            <a:b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(расчет для города 100 тыс. жителей)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464653"/>
                </a:solidFill>
              </a:rPr>
              <a:pPr/>
              <a:t>3</a:t>
            </a:fld>
            <a:endParaRPr lang="ru-RU">
              <a:solidFill>
                <a:srgbClr val="46465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634331"/>
              </p:ext>
            </p:extLst>
          </p:nvPr>
        </p:nvGraphicFramePr>
        <p:xfrm>
          <a:off x="539552" y="1700808"/>
          <a:ext cx="8136904" cy="4698531"/>
        </p:xfrm>
        <a:graphic>
          <a:graphicData uri="http://schemas.openxmlformats.org/drawingml/2006/table">
            <a:tbl>
              <a:tblPr/>
              <a:tblGrid>
                <a:gridCol w="3630800"/>
                <a:gridCol w="1501220"/>
                <a:gridCol w="1502442"/>
                <a:gridCol w="1502442"/>
              </a:tblGrid>
              <a:tr h="522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Показатель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сценарий 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сценарий 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сценарий 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Сценарные условия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ЦТП 150/70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ИТП 150/70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ИТП 150/40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Затраты (инвестиции)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7 759 600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7 265 225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7 041 587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Затраты на содержание, 20 лет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8 023 000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6 482 080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6 482 080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Затраты на топливо (газ), 20 лет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9 843 000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9 673 200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9 576 900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Доход от реализации ЭЭ, 20 лет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6 812 980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7 960 368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7 932 192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Доход от реализации ТЭ, 20 лет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17 980 677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17 980 677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17 980 677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Эффект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-831 943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2 520 540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2 812 302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Эффективность инвестиций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- 10%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42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538" y="18864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Режимы теплоснабжения и энергоэффективность 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Scheme 1_2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372200" y="1514401"/>
            <a:ext cx="2664296" cy="220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628800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Q =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t*h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)×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(80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t*h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)×0,25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95127"/>
            <a:ext cx="8544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Россия (Москва) 90/70°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  - 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Дания (Копенгаген)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20/40°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8197" y="2276872"/>
            <a:ext cx="6021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×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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; 6400%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эл-во сетевые насосы)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924944"/>
            <a:ext cx="5886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√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;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00% (диаметр трубопроводов)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573016"/>
            <a:ext cx="5956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;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00% (площадь трубопроводов)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221088"/>
            <a:ext cx="7897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S*K*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;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00% (потери при транспортировании ТЭ)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92320"/>
            <a:ext cx="4352925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48872" cy="864096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Эффект перехода с графика 90/70 на 90/50     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121956"/>
              </p:ext>
            </p:extLst>
          </p:nvPr>
        </p:nvGraphicFramePr>
        <p:xfrm>
          <a:off x="467544" y="1484784"/>
          <a:ext cx="8208911" cy="3856559"/>
        </p:xfrm>
        <a:graphic>
          <a:graphicData uri="http://schemas.openxmlformats.org/drawingml/2006/table">
            <a:tbl>
              <a:tblPr/>
              <a:tblGrid>
                <a:gridCol w="1944216"/>
                <a:gridCol w="2273722"/>
                <a:gridCol w="2838846"/>
                <a:gridCol w="1152127"/>
              </a:tblGrid>
              <a:tr h="827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ресурс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90/70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90/50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эффект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Потери тепловой энергии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200*π*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180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π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10 %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5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Затраты электрической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энергии на работу сетевых насосов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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0,5*М)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*4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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 счет увеличения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гидравлического сопротивления системы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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0,5*М)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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 счет уменьшения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перепада давлений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87,5%</a:t>
                      </a:r>
                    </a:p>
                  </a:txBody>
                  <a:tcPr marL="22647" marR="22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292080" y="1124744"/>
            <a:ext cx="3384376" cy="28803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расчет при температуре воздуха - 20°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C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90163" y="5445224"/>
            <a:ext cx="8568952" cy="13407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Инвестиции должен сделать потребитель;</a:t>
            </a:r>
          </a:p>
          <a:p>
            <a:pPr lvl="1"/>
            <a:r>
              <a:rPr lang="ru-RU" sz="2200" dirty="0" smtClean="0"/>
              <a:t>Необходимо увеличить площадь отопительных приборов;</a:t>
            </a:r>
          </a:p>
          <a:p>
            <a:r>
              <a:rPr lang="ru-RU" sz="2400" dirty="0" smtClean="0"/>
              <a:t>Экономический эффект получает поставщик.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Методы государственного  управления эффективностью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централизованного теплоснабжения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52565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>
                <a:latin typeface="Arial" pitchFamily="34" charset="0"/>
                <a:cs typeface="Arial" pitchFamily="34" charset="0"/>
              </a:rPr>
              <a:t>Система показателей энергоэффективности;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Стимулирующие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тарифы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dirty="0">
                <a:latin typeface="Arial" pitchFamily="34" charset="0"/>
                <a:cs typeface="Arial" pitchFamily="34" charset="0"/>
              </a:rPr>
              <a:t>Стимулирующая система ценообразования;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справедливая цена на энергоресурсы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Стимулирующее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налогообложение;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налог на «неверные» технологии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налог на неэффективное потребление энергии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>
                <a:latin typeface="Arial" pitchFamily="34" charset="0"/>
                <a:cs typeface="Arial" pitchFamily="34" charset="0"/>
              </a:rPr>
              <a:t>Фонды энергосбережения 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финансирование от стимулирующего налогообложения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инвестирование в энергоэффективность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контроллинг соблюдения нормативных показателей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83880" cy="792088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Натуральные показатели эффективности транспортирования тепловой энергии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183880" cy="24482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Гкал/т (показатель эффективности переноса тепловой энергии теплоносителем)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м/с (показатель эффективности загрузки транспортного трубопровода)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Вт/м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*ºС (показатель эффективности теплоизоляции трубопроводов теплоснабжения) </a:t>
            </a:r>
          </a:p>
          <a:p>
            <a:endParaRPr lang="ru-RU" dirty="0"/>
          </a:p>
        </p:txBody>
      </p:sp>
      <p:pic>
        <p:nvPicPr>
          <p:cNvPr id="4" name="Рисунок 3" descr="Scheme 1pl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54006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296144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Натуральные показатели эффективности теплопотребления жилых многоквартирных зданий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45365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на нужды отопления: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/>
              <a:t>Гкал/т </a:t>
            </a:r>
            <a:r>
              <a:rPr lang="ru-RU" sz="2400" dirty="0" smtClean="0"/>
              <a:t>(показатель эффективности транспортирования тепловой энергии)</a:t>
            </a:r>
            <a:endParaRPr lang="ru-RU" sz="2400" dirty="0"/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Вт/м2*ºС (показатель эффективности использования </a:t>
            </a:r>
            <a:r>
              <a:rPr lang="ru-RU" sz="2400" dirty="0"/>
              <a:t>Т.Э. на отопление, период)</a:t>
            </a:r>
          </a:p>
          <a:p>
            <a:pPr lvl="0">
              <a:buNone/>
            </a:pPr>
            <a:r>
              <a:rPr lang="ru-RU" sz="2400" dirty="0" smtClean="0"/>
              <a:t>на нужды ГВС: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/чел*месяц (показатель эффективности потребления горячей воды)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f = </a:t>
            </a:r>
            <a:r>
              <a:rPr lang="ru-RU" sz="2400" baseline="-25000" dirty="0" smtClean="0"/>
              <a:t>р</a:t>
            </a:r>
            <a:r>
              <a:rPr lang="ru-RU" sz="2400" dirty="0" smtClean="0"/>
              <a:t>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/ </a:t>
            </a:r>
            <a:r>
              <a:rPr lang="ru-RU" sz="2400" baseline="-25000" dirty="0" smtClean="0"/>
              <a:t>п</a:t>
            </a:r>
            <a:r>
              <a:rPr lang="ru-RU" sz="2400" dirty="0" smtClean="0"/>
              <a:t>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(показатель эффективности циркуляции системы ГВС)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08112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Показатели экономической эффективности теплоснабжающих организаций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Гкал/Цена Гкал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средневзвешенная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стране;</a:t>
            </a:r>
          </a:p>
          <a:p>
            <a:pPr marL="850392" lvl="1" indent="-457200">
              <a:buFont typeface="+mj-lt"/>
              <a:buAutoNum type="alphaL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ниже средней не нужен контроль ценообразования;</a:t>
            </a:r>
          </a:p>
          <a:p>
            <a:pPr marL="850392" lvl="1" indent="-457200">
              <a:buFont typeface="+mj-lt"/>
              <a:buAutoNum type="alphaL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выше средней, рассматриваем следующие показатели: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Стоимость первичной энергии (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газ)/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Валовая выручка;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Стоимость электричества/Валовая выручка;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ФОТ/Валовая выручка;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Ремонты/Валовая выручка;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Инвестиции/Валовая выручка;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Прибыль/Валовая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выручка;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Средняя </a:t>
            </a:r>
            <a:r>
              <a:rPr lang="ru-RU" sz="2400" dirty="0"/>
              <a:t>зарплата / Средняя зарплата в </a:t>
            </a:r>
            <a:r>
              <a:rPr lang="ru-RU" sz="2400" dirty="0" smtClean="0"/>
              <a:t>регионе;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Налоги </a:t>
            </a:r>
            <a:r>
              <a:rPr lang="ru-RU" sz="2400" dirty="0"/>
              <a:t>/ Валовая выручка.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5110</TotalTime>
  <Words>848</Words>
  <Application>Microsoft Office PowerPoint</Application>
  <PresentationFormat>Экран (4:3)</PresentationFormat>
  <Paragraphs>169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Централизованное теплоснабжение Управление эффективностью</vt:lpstr>
      <vt:lpstr>Режимы/графики теплоснабжения</vt:lpstr>
      <vt:lpstr>Стоимость владения системой централизованного теплоснабжения (расчет для города 100 тыс. жителей)</vt:lpstr>
      <vt:lpstr>Режимы теплоснабжения и энергоэффективность </vt:lpstr>
      <vt:lpstr>Эффект перехода с графика 90/70 на 90/50      </vt:lpstr>
      <vt:lpstr>Методы государственного  управления эффективностью централизованного теплоснабжения</vt:lpstr>
      <vt:lpstr>Натуральные показатели эффективности транспортирования тепловой энергии</vt:lpstr>
      <vt:lpstr>Натуральные показатели эффективности теплопотребления жилых многоквартирных зданий</vt:lpstr>
      <vt:lpstr>Показатели экономической эффективности теплоснабжающих организаций</vt:lpstr>
      <vt:lpstr>Метод применения стимулирующих тарифов</vt:lpstr>
      <vt:lpstr>Аксиомы эффективности централизованного теплоснабжения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эффективности централизованных систем теплоснабжения</dc:title>
  <dc:creator>KuznikIV</dc:creator>
  <cp:lastModifiedBy>Кузник Игорь Владимирович [ИВК-САЯНЫ]</cp:lastModifiedBy>
  <cp:revision>198</cp:revision>
  <dcterms:modified xsi:type="dcterms:W3CDTF">2015-10-29T05:56:19Z</dcterms:modified>
</cp:coreProperties>
</file>