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86" r:id="rId4"/>
    <p:sldId id="292" r:id="rId5"/>
    <p:sldId id="293" r:id="rId6"/>
    <p:sldId id="288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771"/>
    <a:srgbClr val="66CCFF"/>
    <a:srgbClr val="FF3300"/>
    <a:srgbClr val="F9EE9D"/>
    <a:srgbClr val="EE2939"/>
    <a:srgbClr val="3366FF"/>
    <a:srgbClr val="FADC00"/>
    <a:srgbClr val="F5E149"/>
    <a:srgbClr val="00A850"/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91" autoAdjust="0"/>
  </p:normalViewPr>
  <p:slideViewPr>
    <p:cSldViewPr>
      <p:cViewPr>
        <p:scale>
          <a:sx n="110" d="100"/>
          <a:sy n="110" d="100"/>
        </p:scale>
        <p:origin x="-40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lov_IM\AppData\Local\Temp\notesC7004D\~4117631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929896678146872"/>
          <c:y val="8.5136675635074516E-2"/>
          <c:w val="0.85189978891234308"/>
          <c:h val="0.60710223018698461"/>
        </c:manualLayout>
      </c:layout>
      <c:bar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Всего, ед.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Лист1!$B$2:$C$2</c:f>
              <c:strCache>
                <c:ptCount val="2"/>
                <c:pt idx="0">
                  <c:v>2013-14гг</c:v>
                </c:pt>
                <c:pt idx="1">
                  <c:v>2014-15гг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329</c:v>
                </c:pt>
                <c:pt idx="1">
                  <c:v>551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в т.ч. с отключением потребителей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Лист1!$B$2:$C$2</c:f>
              <c:strCache>
                <c:ptCount val="2"/>
                <c:pt idx="0">
                  <c:v>2013-14гг</c:v>
                </c:pt>
                <c:pt idx="1">
                  <c:v>2014-15гг</c:v>
                </c:pt>
              </c:strCache>
            </c:strRef>
          </c:cat>
          <c:val>
            <c:numRef>
              <c:f>Лист1!$B$4:$C$4</c:f>
              <c:numCache>
                <c:formatCode>General</c:formatCode>
                <c:ptCount val="2"/>
                <c:pt idx="0">
                  <c:v>168</c:v>
                </c:pt>
                <c:pt idx="1">
                  <c:v>356</c:v>
                </c:pt>
              </c:numCache>
            </c:numRef>
          </c:val>
        </c:ser>
        <c:axId val="69187456"/>
        <c:axId val="69188992"/>
      </c:barChart>
      <c:catAx>
        <c:axId val="69187456"/>
        <c:scaling>
          <c:orientation val="minMax"/>
        </c:scaling>
        <c:axPos val="b"/>
        <c:tickLblPos val="nextTo"/>
        <c:crossAx val="69188992"/>
        <c:crosses val="autoZero"/>
        <c:auto val="1"/>
        <c:lblAlgn val="ctr"/>
        <c:lblOffset val="100"/>
      </c:catAx>
      <c:valAx>
        <c:axId val="69188992"/>
        <c:scaling>
          <c:orientation val="minMax"/>
        </c:scaling>
        <c:axPos val="l"/>
        <c:majorGridlines/>
        <c:numFmt formatCode="General" sourceLinked="1"/>
        <c:tickLblPos val="nextTo"/>
        <c:crossAx val="6918745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Сумма задолженности по состоянию на </a:t>
            </a:r>
            <a:r>
              <a:rPr lang="ru-RU" dirty="0" smtClean="0"/>
              <a:t>01.01.2016, млн </a:t>
            </a:r>
            <a:r>
              <a:rPr lang="ru-RU" dirty="0"/>
              <a:t>руб.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Лист1!$C$5</c:f>
              <c:strCache>
                <c:ptCount val="1"/>
                <c:pt idx="0">
                  <c:v>Сумма задолженности по состоянию на 01.11.2015, тыс. руб.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rgbClr val="FF3300"/>
              </a:solidFill>
            </c:spPr>
          </c:dPt>
          <c:dPt>
            <c:idx val="4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6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7"/>
            <c:spPr>
              <a:solidFill>
                <a:srgbClr val="66CCFF"/>
              </a:solidFill>
            </c:spPr>
          </c:dPt>
          <c:dPt>
            <c:idx val="8"/>
            <c:spPr>
              <a:solidFill>
                <a:srgbClr val="0070C0"/>
              </a:solidFill>
            </c:spPr>
          </c:dPt>
          <c:dPt>
            <c:idx val="9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2 218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 smtClean="0"/>
                      <a:t>694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 smtClean="0"/>
                      <a:t>700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 smtClean="0"/>
                      <a:t>365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796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826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432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329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-3.4557284544185177E-2"/>
                  <c:y val="-3.18499093970401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261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3.1636365381201272E-2"/>
                  <c:y val="-1.32468518823579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Лист1!$B$6:$B$15</c:f>
              <c:strCache>
                <c:ptCount val="10"/>
                <c:pt idx="0">
                  <c:v>Липецк</c:v>
                </c:pt>
                <c:pt idx="1">
                  <c:v>Смоленск </c:v>
                </c:pt>
                <c:pt idx="2">
                  <c:v>Тамбов </c:v>
                </c:pt>
                <c:pt idx="3">
                  <c:v>Курск</c:v>
                </c:pt>
                <c:pt idx="4">
                  <c:v>Орел</c:v>
                </c:pt>
                <c:pt idx="5">
                  <c:v>Воронеж</c:v>
                </c:pt>
                <c:pt idx="6">
                  <c:v>Белгород</c:v>
                </c:pt>
                <c:pt idx="7">
                  <c:v>Рязань</c:v>
                </c:pt>
                <c:pt idx="8">
                  <c:v>Тула</c:v>
                </c:pt>
                <c:pt idx="9">
                  <c:v>Калуга</c:v>
                </c:pt>
              </c:strCache>
            </c:strRef>
          </c:cat>
          <c:val>
            <c:numRef>
              <c:f>Лист1!$C$6:$C$15</c:f>
              <c:numCache>
                <c:formatCode>#,##0</c:formatCode>
                <c:ptCount val="10"/>
                <c:pt idx="0">
                  <c:v>1996542</c:v>
                </c:pt>
                <c:pt idx="1">
                  <c:v>1591679</c:v>
                </c:pt>
                <c:pt idx="2">
                  <c:v>1466108</c:v>
                </c:pt>
                <c:pt idx="3">
                  <c:v>1410078</c:v>
                </c:pt>
                <c:pt idx="4">
                  <c:v>713289</c:v>
                </c:pt>
                <c:pt idx="5">
                  <c:v>588165</c:v>
                </c:pt>
                <c:pt idx="6">
                  <c:v>450517</c:v>
                </c:pt>
                <c:pt idx="7">
                  <c:v>365493</c:v>
                </c:pt>
                <c:pt idx="8">
                  <c:v>170284</c:v>
                </c:pt>
                <c:pt idx="9">
                  <c:v>27941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5162882764654432"/>
          <c:y val="0.11951080759678193"/>
          <c:w val="0.4522979002624673"/>
          <c:h val="0.84390341845392391"/>
        </c:manualLayout>
      </c:layout>
      <c:doughnutChart>
        <c:varyColors val="1"/>
        <c:ser>
          <c:idx val="0"/>
          <c:order val="0"/>
          <c:explosion val="11"/>
          <c:dPt>
            <c:idx val="0"/>
            <c:explosion val="6"/>
            <c:spPr>
              <a:solidFill>
                <a:srgbClr val="FFC000"/>
              </a:solidFill>
            </c:spPr>
          </c:dPt>
          <c:dPt>
            <c:idx val="1"/>
            <c:explosion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0.18055533683289701"/>
                  <c:y val="9.5359707738228352E-3"/>
                </c:manualLayout>
              </c:layout>
              <c:tx>
                <c:rich>
                  <a:bodyPr/>
                  <a:lstStyle/>
                  <a:p>
                    <a:pPr>
                      <a:defRPr sz="3600" b="1">
                        <a:solidFill>
                          <a:srgbClr val="002060"/>
                        </a:solidFill>
                        <a:latin typeface="+mj-lt"/>
                      </a:defRPr>
                    </a:pPr>
                    <a:r>
                      <a:rPr lang="ru-RU" dirty="0" smtClean="0"/>
                      <a:t>40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showPercent val="1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3600" b="1">
                    <a:latin typeface="+mj-lt"/>
                  </a:defRPr>
                </a:pPr>
                <a:endParaRPr lang="ru-RU"/>
              </a:p>
            </c:txPr>
            <c:showPercent val="1"/>
            <c:showLeaderLines val="1"/>
          </c:dLbls>
          <c:val>
            <c:numRef>
              <c:f>конс!$AV$27:$AV$35</c:f>
              <c:numCache>
                <c:formatCode>#,##0.00</c:formatCode>
                <c:ptCount val="2"/>
                <c:pt idx="0">
                  <c:v>3465000</c:v>
                </c:pt>
                <c:pt idx="1">
                  <c:v>4073925.284104662</c:v>
                </c:pt>
              </c:numCache>
            </c:numRef>
          </c:val>
        </c:ser>
        <c:firstSliceAng val="0"/>
        <c:holeSize val="63"/>
      </c:doughnut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'[Диаграмма в Microsoft Office PowerPoint]Лист1'!$K$12:$K$13</c:f>
              <c:strCache>
                <c:ptCount val="1"/>
                <c:pt idx="0">
                  <c:v>Задолженность,  млн руб. 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9.4444444444444525E-2"/>
                  <c:y val="-4.62962962962964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1.3938106493914479E-2"/>
                  <c:y val="0.148253135272551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0.11144550247105171"/>
                  <c:y val="-5.56140691969898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-6.4022680275668417E-2"/>
                  <c:y val="-0.120463588841006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'[Диаграмма в Microsoft Office PowerPoint]Лист1'!$J$14:$J$17</c:f>
              <c:strCache>
                <c:ptCount val="4"/>
                <c:pt idx="0">
                  <c:v>Теплоснабжающие организации (МУП) </c:v>
                </c:pt>
                <c:pt idx="1">
                  <c:v>Население </c:v>
                </c:pt>
                <c:pt idx="2">
                  <c:v>УК,ТСЖ </c:v>
                </c:pt>
                <c:pt idx="3">
                  <c:v>Прочие потребители </c:v>
                </c:pt>
              </c:strCache>
            </c:strRef>
          </c:cat>
          <c:val>
            <c:numRef>
              <c:f>'[Диаграмма в Microsoft Office PowerPoint]Лист1'!$K$14:$K$17</c:f>
              <c:numCache>
                <c:formatCode>#,##0</c:formatCode>
                <c:ptCount val="4"/>
                <c:pt idx="0">
                  <c:v>3516</c:v>
                </c:pt>
                <c:pt idx="1">
                  <c:v>2515</c:v>
                </c:pt>
                <c:pt idx="2">
                  <c:v>1496</c:v>
                </c:pt>
                <c:pt idx="3" formatCode="General">
                  <c:v>1255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/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002" tIns="45501" rIns="91002" bIns="4550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002" tIns="45501" rIns="91002" bIns="4550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0D9220-723D-4360-B41F-A74F8F4029B1}" type="datetimeFigureOut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2" tIns="45501" rIns="91002" bIns="4550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2" tIns="45501" rIns="91002" bIns="4550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002" tIns="45501" rIns="91002" bIns="4550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2" tIns="45501" rIns="91002" bIns="4550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4F20535-2EAE-4F14-98EF-BD38D08A8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B686EF-44E1-4C29-854C-58CCA262B80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4749C-85F1-456C-BE10-76BAF75212D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11B3-E874-48DA-85FF-0F1E0D7BE924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A8E4-9714-427D-9B69-5205777A7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3B59D-5C2A-401D-BC80-337A0EA9C814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F6E97-C391-4574-97F5-22FECFCD6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725-D78D-4E12-B1E1-86809BF47E8B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5018-D846-4817-8B5A-853DDECD5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25BE-F78B-4CA4-9605-CD35B03DE0F3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1E39-9396-4A57-9636-6FFA59732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F156-EDEE-409B-9A2C-78AB4FDCE1B2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8F6D-E35B-4153-ABBD-83DC64482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FE760-3998-4754-ADF7-F8C382B8FC85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C88D-75D2-47CE-BF01-21C2E1374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F7DC-E9E3-44CA-BD04-8645BAEAF617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C1060-C01B-4311-84FF-01F9E5921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A45B4-8741-4F14-BCA1-E0C07D7F20E3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0BC15-3616-4A64-91CB-EC162D5AF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D065-66A2-4B1E-A7A0-DB2A3A734D1B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A717-BC63-4F90-A1EA-605738A17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F69FF-4AB1-496D-AF17-08CB3E16C4F4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1643E-50E3-4A7D-9F59-CAFCA01A1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5B9E-0247-4ADA-9282-E259D87FA370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C91E-0DD6-473E-8292-1DD1834F7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670DB4-A6C8-48BD-BFF2-DA04A7687410}" type="datetime1">
              <a:rPr lang="ru-RU"/>
              <a:pPr>
                <a:defRPr/>
              </a:pPr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066802-2AA4-4F73-AFDA-B89A5C95F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2.xls"/><Relationship Id="rId5" Type="http://schemas.openxmlformats.org/officeDocument/2006/relationships/chart" Target="../charts/chart1.x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899592" y="1988840"/>
            <a:ext cx="7848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Текущее состояние систем теплоснабжения в стране: инерционный путь к деградации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52" name="Title 1"/>
          <p:cNvSpPr txBox="1">
            <a:spLocks/>
          </p:cNvSpPr>
          <p:nvPr/>
        </p:nvSpPr>
        <p:spPr bwMode="auto">
          <a:xfrm>
            <a:off x="3995738" y="4292600"/>
            <a:ext cx="47863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700" dirty="0">
                <a:cs typeface="Arial" charset="0"/>
              </a:rPr>
              <a:t>Генеральный директор ПАО «</a:t>
            </a:r>
            <a:r>
              <a:rPr lang="ru-RU" sz="1700" dirty="0" err="1">
                <a:cs typeface="Arial" charset="0"/>
              </a:rPr>
              <a:t>Квадра</a:t>
            </a:r>
            <a:r>
              <a:rPr lang="ru-RU" sz="1700" dirty="0">
                <a:cs typeface="Arial" charset="0"/>
              </a:rPr>
              <a:t>»</a:t>
            </a:r>
          </a:p>
          <a:p>
            <a:pPr algn="r"/>
            <a:r>
              <a:rPr lang="ru-RU" sz="1700" dirty="0" err="1" smtClean="0">
                <a:cs typeface="Arial" charset="0"/>
              </a:rPr>
              <a:t>Пимонов</a:t>
            </a:r>
            <a:r>
              <a:rPr lang="ru-RU" sz="1700" dirty="0" smtClean="0">
                <a:cs typeface="Arial" charset="0"/>
              </a:rPr>
              <a:t> Ю.П.</a:t>
            </a:r>
            <a:endParaRPr lang="ru-RU" sz="1700" dirty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6021288"/>
            <a:ext cx="1357312" cy="35718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www.quadra.ru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251520" y="980728"/>
            <a:ext cx="7776864" cy="576064"/>
          </a:xfrm>
          <a:prstGeom prst="roundRect">
            <a:avLst>
              <a:gd name="adj" fmla="val 16268"/>
            </a:avLst>
          </a:prstGeom>
          <a:solidFill>
            <a:srgbClr val="F7E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63688" y="5517232"/>
            <a:ext cx="4824536" cy="720080"/>
          </a:xfrm>
          <a:prstGeom prst="roundRect">
            <a:avLst>
              <a:gd name="adj" fmla="val 16268"/>
            </a:avLst>
          </a:prstGeom>
          <a:solidFill>
            <a:srgbClr val="F7E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C2678-931A-4F3C-8435-FC67E570F7A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67625" y="1576685"/>
            <a:ext cx="1362075" cy="36036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5536" y="1628800"/>
            <a:ext cx="38884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1200" dirty="0">
                <a:latin typeface="Arial" pitchFamily="34" charset="0"/>
                <a:cs typeface="Arial" pitchFamily="34" charset="0"/>
              </a:rPr>
              <a:t>Количество повреждений на  тепловых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сетях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851275" y="1989138"/>
          <a:ext cx="4598988" cy="1012825"/>
        </p:xfrm>
        <a:graphic>
          <a:graphicData uri="http://schemas.openxmlformats.org/presentationml/2006/ole">
            <p:oleObj spid="_x0000_s3074" name="Worksheet" r:id="rId4" imgW="8115334" imgH="2114640" progId="Excel.Sheet.8">
              <p:embed/>
            </p:oleObj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067944" y="1628800"/>
            <a:ext cx="403244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Зависимость аварийности от объема фин. вложений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4017838"/>
            <a:ext cx="77768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Ветхие участки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тепловых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сетей, требующие замены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79512" y="332656"/>
            <a:ext cx="7248525" cy="4635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cap="small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Технические проблемы в теплоснабжении</a:t>
            </a:r>
            <a:endParaRPr lang="ru-RU" sz="2400" cap="small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251520" y="2060848"/>
          <a:ext cx="360040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79512" y="4337718"/>
          <a:ext cx="7992888" cy="965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2612"/>
                <a:gridCol w="2463800"/>
                <a:gridCol w="2346476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Источник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протяженность ветхих сетей </a:t>
                      </a:r>
                      <a:endParaRPr lang="ru-RU" sz="12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в 2-трубном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исчислении</a:t>
                      </a:r>
                      <a:r>
                        <a:rPr lang="ru-RU" sz="1200" u="none" strike="noStrike" dirty="0" smtClean="0">
                          <a:effectLst/>
                        </a:rPr>
                        <a:t>, </a:t>
                      </a:r>
                      <a:r>
                        <a:rPr lang="ru-RU" sz="1200" u="none" strike="noStrike" dirty="0">
                          <a:effectLst/>
                        </a:rPr>
                        <a:t>км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Затраты на перекладку, </a:t>
                      </a:r>
                      <a:r>
                        <a:rPr lang="ru-RU" sz="1200" u="none" strike="noStrike" dirty="0" smtClean="0">
                          <a:effectLst/>
                        </a:rPr>
                        <a:t>млн </a:t>
                      </a:r>
                      <a:r>
                        <a:rPr lang="ru-RU" sz="1200" u="none" strike="noStrike" dirty="0">
                          <a:effectLst/>
                        </a:rPr>
                        <a:t>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49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Магистральные (диаметр от 200 мм)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265,0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11 635,2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49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Внутриквартальные (диаметр до 200 мм)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382,3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6 035,9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Title 1"/>
          <p:cNvSpPr txBox="1">
            <a:spLocks/>
          </p:cNvSpPr>
          <p:nvPr/>
        </p:nvSpPr>
        <p:spPr>
          <a:xfrm>
            <a:off x="246063" y="6184900"/>
            <a:ext cx="1357312" cy="35718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www.quadra.ru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60032" y="4062613"/>
            <a:ext cx="31683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+mn-lt"/>
              </a:rPr>
              <a:t>* </a:t>
            </a:r>
            <a:r>
              <a:rPr lang="ru-RU" sz="900" dirty="0" smtClean="0">
                <a:latin typeface="+mn-lt"/>
              </a:rPr>
              <a:t>в 2015 г. указаны фактические расходы за 9 месяцев</a:t>
            </a:r>
            <a:endParaRPr lang="ru-RU" sz="900" dirty="0">
              <a:latin typeface="+mn-lt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444208" y="4726885"/>
            <a:ext cx="1080120" cy="576064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6012160" y="5229200"/>
            <a:ext cx="648072" cy="50405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76056" y="56612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17,7 млрд!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3077" name="Диаграмма 2"/>
          <p:cNvGraphicFramePr>
            <a:graphicFrameLocks/>
          </p:cNvGraphicFramePr>
          <p:nvPr/>
        </p:nvGraphicFramePr>
        <p:xfrm>
          <a:off x="3851920" y="2852936"/>
          <a:ext cx="4464496" cy="1152128"/>
        </p:xfrm>
        <a:graphic>
          <a:graphicData uri="http://schemas.openxmlformats.org/presentationml/2006/ole">
            <p:oleObj spid="_x0000_s3077" name="Worksheet" r:id="rId6" imgW="6991311" imgH="1933470" progId="Excel.Sheet.8">
              <p:embed/>
            </p:oleObj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763688" y="5682734"/>
            <a:ext cx="34563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>
                <a:latin typeface="+mn-lt"/>
                <a:cs typeface="Arial" charset="0"/>
              </a:rPr>
              <a:t>Необходимый объем инвестиций:</a:t>
            </a:r>
            <a:endParaRPr lang="ru-RU" sz="1600" b="1" dirty="0">
              <a:latin typeface="+mn-lt"/>
              <a:cs typeface="Arial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980728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>
                <a:latin typeface="+mn-lt"/>
                <a:cs typeface="Arial" charset="0"/>
              </a:rPr>
              <a:t>Неплатежи  перепродавцов и потребителей негативно отражаются на надежности подготовки оборудования и прохождения ОЗП. </a:t>
            </a:r>
            <a:endParaRPr lang="ru-RU" sz="1600" b="1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46063" y="6184900"/>
            <a:ext cx="1357312" cy="35718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www.quadra.ru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CFA13-6DC7-4B3A-834C-4EBB8C49CA3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250825" y="188640"/>
            <a:ext cx="8424863" cy="64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2" tIns="43637" rIns="87272" bIns="43637" anchor="ctr"/>
          <a:lstStyle/>
          <a:p>
            <a:pPr eaLnBrk="0" fontAlgn="auto" hangingPunct="0">
              <a:spcAft>
                <a:spcPts val="0"/>
              </a:spcAft>
              <a:defRPr/>
            </a:pPr>
            <a:r>
              <a:rPr lang="ru-RU" sz="2400" cap="small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Причины технических проблем</a:t>
            </a:r>
            <a:endParaRPr lang="ru-RU" sz="2400" cap="sm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1124744"/>
            <a:ext cx="763284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  <a:cs typeface="Arial" charset="0"/>
              </a:rPr>
              <a:t>Недостаточное финансирование </a:t>
            </a:r>
            <a:r>
              <a:rPr lang="ru-RU" sz="1600" dirty="0" smtClean="0">
                <a:solidFill>
                  <a:prstClr val="black"/>
                </a:solidFill>
                <a:latin typeface="Calibri"/>
                <a:cs typeface="Arial" charset="0"/>
              </a:rPr>
              <a:t>ремонтных программ, подготовки к ОЗП, инвестиционных проектов;</a:t>
            </a:r>
          </a:p>
          <a:p>
            <a:pPr marL="266700" indent="-266700" algn="just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ru-RU" sz="1600" dirty="0" smtClean="0">
              <a:latin typeface="+mn-lt"/>
            </a:endParaRPr>
          </a:p>
          <a:p>
            <a:pPr marL="266700" indent="-266700" algn="just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Отсутствие необходимых инвестиций в  отрасль;</a:t>
            </a:r>
            <a:endParaRPr lang="ru-RU" sz="1600" dirty="0" smtClean="0">
              <a:solidFill>
                <a:srgbClr val="FF0000"/>
              </a:solidFill>
              <a:latin typeface="+mn-lt"/>
            </a:endParaRPr>
          </a:p>
          <a:p>
            <a:pPr marL="266700" indent="-266700" algn="just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ru-RU" sz="1600" dirty="0" smtClean="0">
              <a:latin typeface="+mn-lt"/>
            </a:endParaRPr>
          </a:p>
          <a:p>
            <a:pPr marL="266700" indent="-266700" algn="just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Принятие экономически необоснованных тарифов,  сдерживание  государством их роста;</a:t>
            </a:r>
          </a:p>
          <a:p>
            <a:pPr marL="266700" indent="-266700" algn="just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ru-RU" sz="1600" dirty="0" smtClean="0">
              <a:latin typeface="+mn-lt"/>
            </a:endParaRPr>
          </a:p>
          <a:p>
            <a:pPr marL="266700" indent="-266700" algn="just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Повышение кредитных ставок  и снижение доступа к кредитам;</a:t>
            </a:r>
          </a:p>
          <a:p>
            <a:pPr marL="266700" indent="-266700" algn="just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ru-RU" sz="1600" dirty="0" smtClean="0">
              <a:latin typeface="+mn-lt"/>
            </a:endParaRPr>
          </a:p>
          <a:p>
            <a:pPr marL="266700" indent="-266700" algn="just"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Непрекращающийся рост задолженности потребителей по причине:</a:t>
            </a:r>
          </a:p>
          <a:p>
            <a:pPr marL="723900" lvl="1" indent="-266700" algn="just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ru-RU" sz="1600" dirty="0" smtClean="0">
                <a:latin typeface="+mn-lt"/>
              </a:rPr>
              <a:t>несовершенства законодательства (лояльность, невозможность отключения за неплатежи и т.п.), </a:t>
            </a:r>
          </a:p>
          <a:p>
            <a:pPr marL="723900" lvl="1" indent="-266700" algn="just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ru-RU" sz="1600" dirty="0" smtClean="0">
                <a:latin typeface="+mn-lt"/>
              </a:rPr>
              <a:t>наличия  оптовых перепродавцов в цепочке расчетов  (</a:t>
            </a:r>
            <a:r>
              <a:rPr lang="ru-RU" sz="1600" dirty="0" err="1" smtClean="0">
                <a:latin typeface="+mn-lt"/>
              </a:rPr>
              <a:t>МУПы</a:t>
            </a:r>
            <a:r>
              <a:rPr lang="ru-RU" sz="1600" dirty="0" smtClean="0">
                <a:latin typeface="+mn-lt"/>
              </a:rPr>
              <a:t>, </a:t>
            </a:r>
            <a:r>
              <a:rPr lang="ru-RU" sz="1600" dirty="0" err="1" smtClean="0">
                <a:latin typeface="+mn-lt"/>
              </a:rPr>
              <a:t>ГУПы</a:t>
            </a:r>
            <a:r>
              <a:rPr lang="ru-RU" sz="1600" dirty="0" smtClean="0">
                <a:latin typeface="+mn-lt"/>
              </a:rPr>
              <a:t>, УК),</a:t>
            </a:r>
          </a:p>
          <a:p>
            <a:pPr marL="723900" lvl="1" indent="-266700" algn="just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ru-RU" sz="1600" dirty="0" smtClean="0">
                <a:latin typeface="+mn-lt"/>
              </a:rPr>
              <a:t>кризисных факторов (потребителю дешевле  не платить, чем брать кредиты), </a:t>
            </a:r>
          </a:p>
          <a:p>
            <a:pPr marL="723900" lvl="1" indent="-266700" algn="just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ru-RU" sz="1600" dirty="0" smtClean="0">
                <a:latin typeface="+mn-lt"/>
              </a:rPr>
              <a:t>непрозрачности расчетов, нецелевого использования денежных средств и  наличия различных  мошеннических схем ухода от долгов   в сфере ЖКХ, </a:t>
            </a:r>
          </a:p>
          <a:p>
            <a:pPr marL="723900" lvl="1" indent="-266700" algn="just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ru-RU" sz="1600" dirty="0" smtClean="0">
                <a:latin typeface="+mn-lt"/>
              </a:rPr>
              <a:t>небалансов, кассовых разрывов, </a:t>
            </a:r>
            <a:r>
              <a:rPr lang="ru-RU" sz="1600" dirty="0" err="1" smtClean="0">
                <a:latin typeface="+mn-lt"/>
              </a:rPr>
              <a:t>асинхронизации</a:t>
            </a:r>
            <a:r>
              <a:rPr lang="ru-RU" sz="1600" dirty="0" smtClean="0">
                <a:latin typeface="+mn-lt"/>
              </a:rPr>
              <a:t> сроков платежей и т.п. при расчетах за тепло.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63272" cy="72008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Структура дебиторской задолженности по регионам</a:t>
            </a:r>
            <a:endParaRPr lang="ru-RU" sz="2400" cap="smal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3CEA5-E32A-4C82-BA57-B387B97FFC9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0" y="1484784"/>
          <a:ext cx="2448272" cy="4320477"/>
        </p:xfrm>
        <a:graphic>
          <a:graphicData uri="http://schemas.openxmlformats.org/drawingml/2006/table">
            <a:tbl>
              <a:tblPr/>
              <a:tblGrid>
                <a:gridCol w="1075127"/>
                <a:gridCol w="1373145"/>
              </a:tblGrid>
              <a:tr h="126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Регион, город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Сумма задолженности по состоянию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01.01.2016, млн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руб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97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Липецк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2 218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Смоленск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1 694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Тамбов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700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Курск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365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Орел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796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Воронеж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826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Белгород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432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Рязань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329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Тула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261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Калуга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276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ИТОГО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9 651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4D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563888" y="1484784"/>
          <a:ext cx="521017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 rot="10800000">
            <a:off x="611560" y="2708920"/>
            <a:ext cx="288032" cy="1440160"/>
          </a:xfrm>
          <a:prstGeom prst="rightBrace">
            <a:avLst>
              <a:gd name="adj1" fmla="val 8333"/>
              <a:gd name="adj2" fmla="val 49401"/>
            </a:avLst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5536" y="6021288"/>
            <a:ext cx="8568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регионах, где есть поддержка местных органов власти, дебиторская задолженность за ресурсы – </a:t>
            </a:r>
            <a:r>
              <a:rPr lang="ru-RU" sz="1200" b="1" dirty="0" smtClean="0"/>
              <a:t>минимальная. </a:t>
            </a:r>
            <a:endParaRPr lang="ru-RU" sz="1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-252536" y="3933056"/>
          <a:ext cx="4572000" cy="2450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246063" y="6184900"/>
            <a:ext cx="1357312" cy="35718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00" dirty="0">
                <a:solidFill>
                  <a:schemeClr val="tx2">
                    <a:lumMod val="75000"/>
                  </a:schemeClr>
                </a:solidFill>
                <a:ea typeface="+mj-ea"/>
                <a:cs typeface="Arial" pitchFamily="34" charset="0"/>
              </a:rPr>
              <a:t>www.quadra.ru</a:t>
            </a:r>
            <a:endParaRPr lang="ru-RU" sz="1200" dirty="0">
              <a:solidFill>
                <a:schemeClr val="tx2">
                  <a:lumMod val="75000"/>
                </a:schemeClr>
              </a:solidFill>
              <a:ea typeface="+mj-ea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C2EF4-193A-4896-91B6-B49FB569687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250825" y="333375"/>
            <a:ext cx="84248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2" tIns="43637" rIns="87272" bIns="43637" anchor="ctr"/>
          <a:lstStyle/>
          <a:p>
            <a:pPr eaLnBrk="0" fontAlgn="auto" hangingPunct="0">
              <a:spcAft>
                <a:spcPts val="0"/>
              </a:spcAft>
              <a:defRPr/>
            </a:pPr>
            <a:r>
              <a:rPr lang="ru-RU" sz="2400" cap="small" dirty="0">
                <a:solidFill>
                  <a:schemeClr val="tx2"/>
                </a:solidFill>
                <a:ea typeface="+mj-ea"/>
                <a:cs typeface="Arial" pitchFamily="34" charset="0"/>
              </a:rPr>
              <a:t>Основные должники ПАО «</a:t>
            </a:r>
            <a:r>
              <a:rPr lang="ru-RU" sz="2400" cap="small" dirty="0" err="1">
                <a:solidFill>
                  <a:schemeClr val="tx2"/>
                </a:solidFill>
                <a:ea typeface="+mj-ea"/>
                <a:cs typeface="Arial" pitchFamily="34" charset="0"/>
              </a:rPr>
              <a:t>Квадра</a:t>
            </a:r>
            <a:r>
              <a:rPr lang="ru-RU" sz="2400" cap="small" dirty="0" smtClean="0">
                <a:solidFill>
                  <a:schemeClr val="tx2"/>
                </a:solidFill>
                <a:ea typeface="+mj-ea"/>
                <a:cs typeface="Arial" pitchFamily="34" charset="0"/>
              </a:rPr>
              <a:t>» </a:t>
            </a:r>
          </a:p>
          <a:p>
            <a:pPr eaLnBrk="0" fontAlgn="auto" hangingPunct="0">
              <a:spcAft>
                <a:spcPts val="0"/>
              </a:spcAft>
              <a:defRPr/>
            </a:pPr>
            <a:r>
              <a:rPr lang="ru-RU" sz="2400" cap="small" dirty="0" smtClean="0">
                <a:solidFill>
                  <a:schemeClr val="tx2"/>
                </a:solidFill>
                <a:ea typeface="+mj-ea"/>
                <a:cs typeface="Arial" pitchFamily="34" charset="0"/>
              </a:rPr>
              <a:t>Структура задолженности</a:t>
            </a:r>
            <a:endParaRPr lang="ru-RU" sz="2400" cap="small" dirty="0">
              <a:ea typeface="+mj-ea"/>
              <a:cs typeface="Arial" pitchFamily="34" charset="0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10800000">
            <a:off x="4319972" y="3933056"/>
            <a:ext cx="504056" cy="2376264"/>
          </a:xfrm>
          <a:prstGeom prst="rightBrace">
            <a:avLst>
              <a:gd name="adj1" fmla="val 8333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16016" y="3861048"/>
            <a:ext cx="3745834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3,89 </a:t>
            </a:r>
            <a:r>
              <a:rPr lang="ru-RU" sz="2000" b="1" dirty="0" err="1" smtClean="0">
                <a:solidFill>
                  <a:srgbClr val="C00000"/>
                </a:solidFill>
                <a:latin typeface="+mn-lt"/>
              </a:rPr>
              <a:t>млрд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 руб. </a:t>
            </a:r>
            <a:r>
              <a:rPr lang="ru-RU" sz="1600" dirty="0" smtClean="0">
                <a:latin typeface="+mn-lt"/>
              </a:rPr>
              <a:t>задолженность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7 муниципальных предприятий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+mn-lt"/>
              </a:rPr>
              <a:t>МУП «ТИС» (Тамбов)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+mn-lt"/>
              </a:rPr>
              <a:t>МУП «</a:t>
            </a:r>
            <a:r>
              <a:rPr lang="ru-RU" sz="1600" dirty="0" err="1" smtClean="0">
                <a:latin typeface="+mn-lt"/>
              </a:rPr>
              <a:t>Гортеплосеть</a:t>
            </a:r>
            <a:r>
              <a:rPr lang="ru-RU" sz="1600" dirty="0" smtClean="0">
                <a:latin typeface="+mn-lt"/>
              </a:rPr>
              <a:t>» (Курск)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+mn-lt"/>
              </a:rPr>
              <a:t>МУП «</a:t>
            </a:r>
            <a:r>
              <a:rPr lang="ru-RU" sz="1600" dirty="0" err="1" smtClean="0">
                <a:latin typeface="+mn-lt"/>
              </a:rPr>
              <a:t>Смоленсктеплосеть</a:t>
            </a:r>
            <a:r>
              <a:rPr lang="ru-RU" sz="1600" dirty="0" smtClean="0">
                <a:latin typeface="+mn-lt"/>
              </a:rPr>
              <a:t>»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+mn-lt"/>
              </a:rPr>
              <a:t>ОАО «</a:t>
            </a:r>
            <a:r>
              <a:rPr lang="ru-RU" sz="1600" dirty="0" err="1" smtClean="0">
                <a:latin typeface="+mn-lt"/>
              </a:rPr>
              <a:t>Жилищник</a:t>
            </a:r>
            <a:r>
              <a:rPr lang="ru-RU" sz="1600" dirty="0" smtClean="0">
                <a:latin typeface="+mn-lt"/>
              </a:rPr>
              <a:t>» (Смоленск)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+mn-lt"/>
              </a:rPr>
              <a:t>МУП «РМПТС» (Рязань)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+mn-lt"/>
              </a:rPr>
              <a:t>ОАО «</a:t>
            </a:r>
            <a:r>
              <a:rPr lang="ru-RU" sz="1600" dirty="0" err="1" smtClean="0">
                <a:latin typeface="+mn-lt"/>
              </a:rPr>
              <a:t>Орелгортеплоэнерго</a:t>
            </a:r>
            <a:r>
              <a:rPr lang="ru-RU" sz="1600" dirty="0" smtClean="0">
                <a:latin typeface="+mn-lt"/>
              </a:rPr>
              <a:t>»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+mn-lt"/>
              </a:rPr>
              <a:t>ОАО «ЛГЭК» (Липецк)</a:t>
            </a:r>
            <a:endParaRPr lang="ru-RU" sz="16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3789040"/>
            <a:ext cx="2362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+mn-lt"/>
              </a:rPr>
              <a:t>ДЗ перед ПАО «</a:t>
            </a:r>
            <a:r>
              <a:rPr lang="ru-RU" sz="1600" b="1" dirty="0" err="1" smtClean="0">
                <a:latin typeface="+mn-lt"/>
              </a:rPr>
              <a:t>Квадра</a:t>
            </a:r>
            <a:r>
              <a:rPr lang="ru-RU" sz="1600" b="1" dirty="0" smtClean="0">
                <a:latin typeface="+mn-lt"/>
              </a:rPr>
              <a:t>»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499992" y="1052736"/>
          <a:ext cx="3744416" cy="1857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916"/>
                <a:gridCol w="1375500"/>
              </a:tblGrid>
              <a:tr h="49268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Категория</a:t>
                      </a:r>
                      <a:r>
                        <a:rPr lang="ru-RU" sz="1000" b="1" baseline="0" dirty="0" smtClean="0"/>
                        <a:t> </a:t>
                      </a:r>
                      <a:endParaRPr lang="ru-RU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Задолженность, </a:t>
                      </a:r>
                    </a:p>
                    <a:p>
                      <a:pPr algn="ctr"/>
                      <a:r>
                        <a:rPr lang="ru-RU" sz="1000" b="1" dirty="0" smtClean="0"/>
                        <a:t>млн руб.</a:t>
                      </a:r>
                      <a:endParaRPr lang="ru-RU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54787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Теплоснабжающие организации (МУП)</a:t>
                      </a:r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/>
                        <a:t>3 675</a:t>
                      </a:r>
                      <a:endParaRPr lang="ru-RU" sz="10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Население</a:t>
                      </a:r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/>
                        <a:t>2 446</a:t>
                      </a:r>
                      <a:endParaRPr lang="ru-RU" sz="10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УК,ТСЖ</a:t>
                      </a:r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/>
                        <a:t>1 994</a:t>
                      </a:r>
                      <a:endParaRPr lang="ru-RU" sz="10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Прочие потребители</a:t>
                      </a:r>
                      <a:endParaRPr lang="ru-RU" sz="9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dirty="0" smtClean="0"/>
                        <a:t>1 536</a:t>
                      </a:r>
                      <a:endParaRPr lang="ru-RU" sz="10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179512" y="1052736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63588" y="3357563"/>
            <a:ext cx="7416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dirty="0" smtClean="0">
                <a:latin typeface="+mn-lt"/>
              </a:rPr>
              <a:t>Консолидированная задолженность на 01.01.2016 - 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9,65</a:t>
            </a:r>
            <a:r>
              <a:rPr lang="ru-RU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млрд руб</a:t>
            </a:r>
            <a:r>
              <a:rPr lang="ru-RU" b="1" dirty="0" smtClean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CFA13-6DC7-4B3A-834C-4EBB8C49CA3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250825" y="188640"/>
            <a:ext cx="8424863" cy="64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2" tIns="43637" rIns="87272" bIns="43637" anchor="ctr"/>
          <a:lstStyle/>
          <a:p>
            <a:pPr eaLnBrk="0" fontAlgn="auto" hangingPunct="0">
              <a:spcAft>
                <a:spcPts val="0"/>
              </a:spcAft>
              <a:defRPr/>
            </a:pPr>
            <a:r>
              <a:rPr lang="ru-RU" sz="2400" cap="small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Предложения компании в сложившейся ситуации</a:t>
            </a:r>
            <a:endParaRPr lang="ru-RU" sz="2400" cap="small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3568" y="1196752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Clr>
                <a:srgbClr val="FF0000"/>
              </a:buClr>
              <a:buSzPct val="120000"/>
            </a:pPr>
            <a:r>
              <a:rPr lang="ru-RU" sz="1600" b="1" dirty="0" smtClean="0">
                <a:latin typeface="+mn-lt"/>
              </a:rPr>
              <a:t>Поддержка и продвижение законодательных инициатив:</a:t>
            </a:r>
          </a:p>
          <a:p>
            <a:pPr marL="266700" indent="-266700" algn="just">
              <a:buClr>
                <a:srgbClr val="FF0000"/>
              </a:buClr>
              <a:buSzPct val="120000"/>
            </a:pPr>
            <a:endParaRPr lang="ru-RU" sz="1600" dirty="0" smtClean="0">
              <a:latin typeface="+mn-lt"/>
            </a:endParaRPr>
          </a:p>
          <a:p>
            <a:pPr marL="266700" indent="-266700" algn="just">
              <a:buClr>
                <a:schemeClr val="accent2">
                  <a:lumMod val="50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Переход на прямые договора   поставки коммунальных ресурсов в многоквартирные дома;</a:t>
            </a:r>
          </a:p>
          <a:p>
            <a:pPr marL="266700" indent="-266700" algn="just">
              <a:buClr>
                <a:schemeClr val="accent2">
                  <a:lumMod val="50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Разработка мер, направленных на преодоление кассовых разрывов: </a:t>
            </a:r>
          </a:p>
          <a:p>
            <a:pPr marL="723900" lvl="1" indent="-266700" algn="just">
              <a:buClr>
                <a:schemeClr val="accent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1600" dirty="0" smtClean="0">
                <a:latin typeface="+mn-lt"/>
              </a:rPr>
              <a:t>по  синхронизации  сроков поступления платежей за газ и тепло, </a:t>
            </a:r>
          </a:p>
          <a:p>
            <a:pPr marL="723900" lvl="1" indent="-266700" algn="just">
              <a:buClr>
                <a:schemeClr val="accent2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по синхронизации </a:t>
            </a:r>
            <a:r>
              <a:rPr lang="ru-RU" sz="1600" dirty="0" smtClean="0">
                <a:latin typeface="+mn-lt"/>
              </a:rPr>
              <a:t>порядка предоставления  обеспечения обязательств (банковская гарантия) по газу и по теплу  и размера пени для разных групп потребителей;</a:t>
            </a:r>
          </a:p>
          <a:p>
            <a:pPr marL="266700" lvl="1" indent="-266700" algn="just">
              <a:buClr>
                <a:schemeClr val="accent2">
                  <a:lumMod val="50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Разработка типовой модели реструктуризации  задолженности в сфере ЖКХ;</a:t>
            </a:r>
          </a:p>
          <a:p>
            <a:pPr marL="266700" lvl="1" indent="-266700" algn="just">
              <a:buClr>
                <a:schemeClr val="accent2">
                  <a:lumMod val="50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Введение  института дисквалификации руководителей  предприятий, имеющих   долги за тепло;</a:t>
            </a:r>
          </a:p>
          <a:p>
            <a:pPr marL="266700" lvl="1" indent="-266700" algn="just">
              <a:buClr>
                <a:schemeClr val="accent2">
                  <a:lumMod val="50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Определение базовых условий для предоставления специализированных долгосрочных кредитов РСО;</a:t>
            </a:r>
          </a:p>
          <a:p>
            <a:pPr marL="266700" lvl="1" indent="-266700" algn="just">
              <a:buClr>
                <a:schemeClr val="accent2">
                  <a:lumMod val="50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Законодательный запрет владения и управления компаниями в сфере ЖКХ для служащих органов власти и их родственников напрямую или через </a:t>
            </a:r>
            <a:r>
              <a:rPr lang="ru-RU" sz="1600" dirty="0" err="1" smtClean="0">
                <a:latin typeface="+mn-lt"/>
              </a:rPr>
              <a:t>аффилированных</a:t>
            </a:r>
            <a:r>
              <a:rPr lang="ru-RU" sz="1600" dirty="0" smtClean="0">
                <a:latin typeface="+mn-lt"/>
              </a:rPr>
              <a:t> лиц;</a:t>
            </a:r>
          </a:p>
          <a:p>
            <a:pPr marL="266700" lvl="1" indent="-266700" algn="just">
              <a:buClr>
                <a:schemeClr val="accent2">
                  <a:lumMod val="50000"/>
                </a:schemeClr>
              </a:buClr>
              <a:buSzPct val="120000"/>
              <a:buFont typeface="Wingdings" pitchFamily="2" charset="2"/>
              <a:buChar char="ü"/>
            </a:pPr>
            <a:r>
              <a:rPr lang="ru-RU" sz="1600" dirty="0" smtClean="0">
                <a:latin typeface="+mn-lt"/>
              </a:rPr>
              <a:t>Активное взаимодействие с органами исполнительной власти на региональном и федеральном уровнях по принятию совместных мер, направленных на нормализацию текущих платежей и снижение дебиторской задолженности.</a:t>
            </a:r>
            <a:endParaRPr lang="ru-RU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B050"/>
      </a:accent1>
      <a:accent2>
        <a:srgbClr val="0F7737"/>
      </a:accent2>
      <a:accent3>
        <a:srgbClr val="9BBB59"/>
      </a:accent3>
      <a:accent4>
        <a:srgbClr val="FF0000"/>
      </a:accent4>
      <a:accent5>
        <a:srgbClr val="C0000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6829</TotalTime>
  <Words>578</Words>
  <Application>Microsoft Office PowerPoint</Application>
  <PresentationFormat>Экран (4:3)</PresentationFormat>
  <Paragraphs>125</Paragraphs>
  <Slides>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Office Theme</vt:lpstr>
      <vt:lpstr>Worksheet</vt:lpstr>
      <vt:lpstr>Слайд 1</vt:lpstr>
      <vt:lpstr>Слайд 2</vt:lpstr>
      <vt:lpstr>Слайд 3</vt:lpstr>
      <vt:lpstr>Структура дебиторской задолженности по регионам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E_X_I_L_E</dc:creator>
  <cp:lastModifiedBy>Беленький</cp:lastModifiedBy>
  <cp:revision>250</cp:revision>
  <dcterms:created xsi:type="dcterms:W3CDTF">2010-03-23T09:19:23Z</dcterms:created>
  <dcterms:modified xsi:type="dcterms:W3CDTF">2016-03-17T10:41:02Z</dcterms:modified>
</cp:coreProperties>
</file>